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8" r:id="rId2"/>
    <p:sldId id="259" r:id="rId3"/>
    <p:sldId id="261" r:id="rId4"/>
    <p:sldId id="260" r:id="rId5"/>
    <p:sldId id="257" r:id="rId6"/>
    <p:sldId id="263" r:id="rId7"/>
    <p:sldId id="264" r:id="rId8"/>
    <p:sldId id="265" r:id="rId9"/>
    <p:sldId id="266" r:id="rId10"/>
    <p:sldId id="267" r:id="rId11"/>
  </p:sldIdLst>
  <p:sldSz cx="9144000" cy="6858000" type="screen4x3"/>
  <p:notesSz cx="6889750" cy="100218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56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1906EC1-C0A2-4E7E-B5E2-99D2AA887295}" type="doc">
      <dgm:prSet loTypeId="urn:microsoft.com/office/officeart/2005/8/layout/process5" loCatId="process" qsTypeId="urn:microsoft.com/office/officeart/2005/8/quickstyle/3d5" qsCatId="3D" csTypeId="urn:microsoft.com/office/officeart/2005/8/colors/accent0_3" csCatId="mainScheme" phldr="1"/>
      <dgm:spPr/>
      <dgm:t>
        <a:bodyPr/>
        <a:lstStyle/>
        <a:p>
          <a:endParaRPr lang="en-GB"/>
        </a:p>
      </dgm:t>
    </dgm:pt>
    <dgm:pt modelId="{CD4AFD3A-268B-4304-AC27-F408A4632B79}">
      <dgm:prSet phldrT="[Text]" custT="1"/>
      <dgm:spPr>
        <a:xfrm>
          <a:off x="4035" y="46625"/>
          <a:ext cx="1206047" cy="723628"/>
        </a:xfrm>
      </dgm:spPr>
      <dgm:t>
        <a:bodyPr/>
        <a:lstStyle/>
        <a:p>
          <a:r>
            <a:rPr lang="en-GB" sz="1200">
              <a:latin typeface="Calibri"/>
              <a:ea typeface="+mn-ea"/>
              <a:cs typeface="+mn-cs"/>
            </a:rPr>
            <a:t>Designation </a:t>
          </a:r>
          <a:r>
            <a:rPr lang="en-GB" sz="1200">
              <a:latin typeface="Calibri"/>
              <a:ea typeface="+mn-ea"/>
              <a:cs typeface="+mn-cs"/>
              <a:sym typeface="Wingdings" panose="05000000000000000000" pitchFamily="2" charset="2"/>
            </a:rPr>
            <a:t></a:t>
          </a:r>
          <a:endParaRPr lang="en-GB" sz="1200">
            <a:latin typeface="Calibri"/>
            <a:ea typeface="+mn-ea"/>
            <a:cs typeface="+mn-cs"/>
          </a:endParaRPr>
        </a:p>
      </dgm:t>
    </dgm:pt>
    <dgm:pt modelId="{DFA640B9-6368-491C-BF38-7A8A9B0E4169}" type="parTrans" cxnId="{F914FBC9-F77F-49EC-9B91-E5ECDEC4A2AB}">
      <dgm:prSet/>
      <dgm:spPr/>
      <dgm:t>
        <a:bodyPr/>
        <a:lstStyle/>
        <a:p>
          <a:endParaRPr lang="en-GB"/>
        </a:p>
      </dgm:t>
    </dgm:pt>
    <dgm:pt modelId="{D585CB1F-22AC-41FD-B445-B572D5C34F9E}" type="sibTrans" cxnId="{F914FBC9-F77F-49EC-9B91-E5ECDEC4A2AB}">
      <dgm:prSet/>
      <dgm:spPr>
        <a:xfrm>
          <a:off x="1316214" y="258890"/>
          <a:ext cx="255682" cy="299099"/>
        </a:xfrm>
      </dgm:spPr>
      <dgm:t>
        <a:bodyPr/>
        <a:lstStyle/>
        <a:p>
          <a:endParaRPr lang="en-GB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gm:t>
    </dgm:pt>
    <dgm:pt modelId="{AC67B677-98E0-4D9E-9A23-85A4A19BC0C6}">
      <dgm:prSet phldrT="[Text]"/>
      <dgm:spPr>
        <a:xfrm>
          <a:off x="1692501" y="46625"/>
          <a:ext cx="1206047" cy="723628"/>
        </a:xfrm>
        <a:solidFill>
          <a:srgbClr val="FF0000"/>
        </a:solidFill>
        <a:ln>
          <a:solidFill>
            <a:schemeClr val="tx2">
              <a:lumMod val="40000"/>
              <a:lumOff val="60000"/>
            </a:schemeClr>
          </a:solidFill>
        </a:ln>
      </dgm:spPr>
      <dgm:t>
        <a:bodyPr/>
        <a:lstStyle/>
        <a:p>
          <a:r>
            <a:rPr lang="en-GB">
              <a:latin typeface="Calibri"/>
              <a:ea typeface="+mn-ea"/>
              <a:cs typeface="+mn-cs"/>
            </a:rPr>
            <a:t>Plan preparation and informal consultation</a:t>
          </a:r>
        </a:p>
        <a:p>
          <a:r>
            <a:rPr lang="en-GB">
              <a:latin typeface="Calibri"/>
              <a:ea typeface="+mn-ea"/>
              <a:cs typeface="+mn-cs"/>
            </a:rPr>
            <a:t>(we are here now)</a:t>
          </a:r>
        </a:p>
      </dgm:t>
    </dgm:pt>
    <dgm:pt modelId="{C5F1EC46-7055-4E19-9676-02AC6B9F9816}" type="parTrans" cxnId="{3181787F-382E-45B4-9DC2-8C52E36E2E9B}">
      <dgm:prSet/>
      <dgm:spPr/>
      <dgm:t>
        <a:bodyPr/>
        <a:lstStyle/>
        <a:p>
          <a:endParaRPr lang="en-GB"/>
        </a:p>
      </dgm:t>
    </dgm:pt>
    <dgm:pt modelId="{786B4EBF-13BD-47D2-817B-608B210FE1F3}" type="sibTrans" cxnId="{3181787F-382E-45B4-9DC2-8C52E36E2E9B}">
      <dgm:prSet/>
      <dgm:spPr>
        <a:xfrm>
          <a:off x="3004680" y="258890"/>
          <a:ext cx="255682" cy="299099"/>
        </a:xfrm>
      </dgm:spPr>
      <dgm:t>
        <a:bodyPr/>
        <a:lstStyle/>
        <a:p>
          <a:endParaRPr lang="en-GB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gm:t>
    </dgm:pt>
    <dgm:pt modelId="{522B9969-7A27-4E26-A974-1DD0A9EA3612}">
      <dgm:prSet phldrT="[Text]"/>
      <dgm:spPr>
        <a:xfrm>
          <a:off x="3380967" y="46625"/>
          <a:ext cx="1206047" cy="723628"/>
        </a:xfrm>
      </dgm:spPr>
      <dgm:t>
        <a:bodyPr/>
        <a:lstStyle/>
        <a:p>
          <a:r>
            <a:rPr lang="en-GB" b="1">
              <a:latin typeface="Calibri"/>
              <a:ea typeface="+mn-ea"/>
              <a:cs typeface="+mn-cs"/>
            </a:rPr>
            <a:t>Formal Consultation</a:t>
          </a:r>
        </a:p>
        <a:p>
          <a:r>
            <a:rPr lang="en-GB" b="1">
              <a:latin typeface="Calibri"/>
              <a:ea typeface="+mn-ea"/>
              <a:cs typeface="+mn-cs"/>
            </a:rPr>
            <a:t>(6 weeks)</a:t>
          </a:r>
        </a:p>
      </dgm:t>
    </dgm:pt>
    <dgm:pt modelId="{3D3A411C-E41A-46CB-95E8-0E56755A9FCA}" type="parTrans" cxnId="{6F5342C0-2B3E-4886-BB8A-51B9EB9D7590}">
      <dgm:prSet/>
      <dgm:spPr/>
      <dgm:t>
        <a:bodyPr/>
        <a:lstStyle/>
        <a:p>
          <a:endParaRPr lang="en-GB"/>
        </a:p>
      </dgm:t>
    </dgm:pt>
    <dgm:pt modelId="{08032D31-2523-451F-99CA-4985C7E7DA3D}" type="sibTrans" cxnId="{6F5342C0-2B3E-4886-BB8A-51B9EB9D7590}">
      <dgm:prSet/>
      <dgm:spPr>
        <a:xfrm rot="5400000">
          <a:off x="3856150" y="854677"/>
          <a:ext cx="255682" cy="299099"/>
        </a:xfrm>
      </dgm:spPr>
      <dgm:t>
        <a:bodyPr/>
        <a:lstStyle/>
        <a:p>
          <a:endParaRPr lang="en-GB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gm:t>
    </dgm:pt>
    <dgm:pt modelId="{C0997735-C115-4416-A5A6-A0F83908E6D3}">
      <dgm:prSet phldrT="[Text]"/>
      <dgm:spPr>
        <a:xfrm>
          <a:off x="3380967" y="1252673"/>
          <a:ext cx="1206047" cy="723628"/>
        </a:xfrm>
      </dgm:spPr>
      <dgm:t>
        <a:bodyPr/>
        <a:lstStyle/>
        <a:p>
          <a:r>
            <a:rPr lang="en-GB">
              <a:latin typeface="Calibri"/>
              <a:ea typeface="+mn-ea"/>
              <a:cs typeface="+mn-cs"/>
            </a:rPr>
            <a:t>Revise Plan</a:t>
          </a:r>
        </a:p>
      </dgm:t>
    </dgm:pt>
    <dgm:pt modelId="{B08EAB51-F79C-49FD-ADC6-24FFA723FEF3}" type="parTrans" cxnId="{AC923B18-C4FA-40B7-A85D-843F6C30EECC}">
      <dgm:prSet/>
      <dgm:spPr/>
      <dgm:t>
        <a:bodyPr/>
        <a:lstStyle/>
        <a:p>
          <a:endParaRPr lang="en-GB"/>
        </a:p>
      </dgm:t>
    </dgm:pt>
    <dgm:pt modelId="{17753A64-86AA-4BFC-B3CE-5D56B27CBEFE}" type="sibTrans" cxnId="{AC923B18-C4FA-40B7-A85D-843F6C30EECC}">
      <dgm:prSet/>
      <dgm:spPr>
        <a:xfrm rot="10800000">
          <a:off x="3019153" y="1464937"/>
          <a:ext cx="255682" cy="299099"/>
        </a:xfrm>
      </dgm:spPr>
      <dgm:t>
        <a:bodyPr/>
        <a:lstStyle/>
        <a:p>
          <a:endParaRPr lang="en-GB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gm:t>
    </dgm:pt>
    <dgm:pt modelId="{B1F21C11-5981-4A10-A1D4-92735EDF83B1}">
      <dgm:prSet phldrT="[Text]"/>
      <dgm:spPr>
        <a:xfrm>
          <a:off x="1692501" y="1252673"/>
          <a:ext cx="1206047" cy="723628"/>
        </a:xfrm>
      </dgm:spPr>
      <dgm:t>
        <a:bodyPr/>
        <a:lstStyle/>
        <a:p>
          <a:r>
            <a:rPr lang="en-GB">
              <a:latin typeface="Calibri"/>
              <a:ea typeface="+mn-ea"/>
              <a:cs typeface="+mn-cs"/>
            </a:rPr>
            <a:t>Submit to Babergh District Council</a:t>
          </a:r>
        </a:p>
      </dgm:t>
    </dgm:pt>
    <dgm:pt modelId="{B4EAEA06-256B-4D7A-BDE7-C7DF498855F2}" type="parTrans" cxnId="{E77A0577-0B89-40D4-91BD-834401957DAF}">
      <dgm:prSet/>
      <dgm:spPr/>
      <dgm:t>
        <a:bodyPr/>
        <a:lstStyle/>
        <a:p>
          <a:endParaRPr lang="en-GB"/>
        </a:p>
      </dgm:t>
    </dgm:pt>
    <dgm:pt modelId="{8D07DDF1-96A6-4079-9C4B-AB124D211C54}" type="sibTrans" cxnId="{E77A0577-0B89-40D4-91BD-834401957DAF}">
      <dgm:prSet/>
      <dgm:spPr>
        <a:xfrm rot="10800000">
          <a:off x="1330687" y="1464937"/>
          <a:ext cx="255682" cy="299099"/>
        </a:xfrm>
      </dgm:spPr>
      <dgm:t>
        <a:bodyPr/>
        <a:lstStyle/>
        <a:p>
          <a:endParaRPr lang="en-GB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gm:t>
    </dgm:pt>
    <dgm:pt modelId="{C5E861FF-E624-46BA-81CE-A48466438316}">
      <dgm:prSet phldrT="[Text]"/>
      <dgm:spPr>
        <a:xfrm>
          <a:off x="4035" y="1252673"/>
          <a:ext cx="1206047" cy="723628"/>
        </a:xfrm>
      </dgm:spPr>
      <dgm:t>
        <a:bodyPr/>
        <a:lstStyle/>
        <a:p>
          <a:r>
            <a:rPr lang="en-GB">
              <a:latin typeface="Calibri"/>
              <a:ea typeface="+mn-ea"/>
              <a:cs typeface="+mn-cs"/>
            </a:rPr>
            <a:t>Babergh District Council Consult for</a:t>
          </a:r>
        </a:p>
        <a:p>
          <a:r>
            <a:rPr lang="en-GB">
              <a:latin typeface="Calibri"/>
              <a:ea typeface="+mn-ea"/>
              <a:cs typeface="+mn-cs"/>
            </a:rPr>
            <a:t>6 weeks</a:t>
          </a:r>
        </a:p>
      </dgm:t>
    </dgm:pt>
    <dgm:pt modelId="{50C4CCA0-F981-450E-A8D1-9AF9CF743726}" type="parTrans" cxnId="{2798108F-1A71-4953-911C-52AE325AC7A6}">
      <dgm:prSet/>
      <dgm:spPr/>
      <dgm:t>
        <a:bodyPr/>
        <a:lstStyle/>
        <a:p>
          <a:endParaRPr lang="en-GB"/>
        </a:p>
      </dgm:t>
    </dgm:pt>
    <dgm:pt modelId="{0ED5B4AD-826E-4DF0-9050-4E791CD557EA}" type="sibTrans" cxnId="{2798108F-1A71-4953-911C-52AE325AC7A6}">
      <dgm:prSet/>
      <dgm:spPr>
        <a:xfrm rot="5400000">
          <a:off x="479217" y="2060725"/>
          <a:ext cx="255682" cy="299099"/>
        </a:xfrm>
      </dgm:spPr>
      <dgm:t>
        <a:bodyPr/>
        <a:lstStyle/>
        <a:p>
          <a:endParaRPr lang="en-GB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gm:t>
    </dgm:pt>
    <dgm:pt modelId="{44ABBDE8-9C89-4564-8192-AEE9C1483D90}">
      <dgm:prSet phldrT="[Text]"/>
      <dgm:spPr>
        <a:xfrm>
          <a:off x="4035" y="2458720"/>
          <a:ext cx="1206047" cy="723628"/>
        </a:xfrm>
      </dgm:spPr>
      <dgm:t>
        <a:bodyPr/>
        <a:lstStyle/>
        <a:p>
          <a:r>
            <a:rPr lang="en-GB">
              <a:latin typeface="Calibri"/>
              <a:ea typeface="+mn-ea"/>
              <a:cs typeface="+mn-cs"/>
            </a:rPr>
            <a:t>Examination</a:t>
          </a:r>
        </a:p>
      </dgm:t>
    </dgm:pt>
    <dgm:pt modelId="{ABC7F584-2D1A-4099-9426-713CEDE4C13C}" type="parTrans" cxnId="{FBDA4EE5-E024-4E36-B477-760DC58022FA}">
      <dgm:prSet/>
      <dgm:spPr/>
      <dgm:t>
        <a:bodyPr/>
        <a:lstStyle/>
        <a:p>
          <a:endParaRPr lang="en-GB"/>
        </a:p>
      </dgm:t>
    </dgm:pt>
    <dgm:pt modelId="{EB189364-A33C-456B-8722-ED65B1D79EE0}" type="sibTrans" cxnId="{FBDA4EE5-E024-4E36-B477-760DC58022FA}">
      <dgm:prSet/>
      <dgm:spPr>
        <a:xfrm>
          <a:off x="1316214" y="2670984"/>
          <a:ext cx="255682" cy="299099"/>
        </a:xfrm>
      </dgm:spPr>
      <dgm:t>
        <a:bodyPr/>
        <a:lstStyle/>
        <a:p>
          <a:endParaRPr lang="en-GB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gm:t>
    </dgm:pt>
    <dgm:pt modelId="{1D30E275-0787-4B03-A8E0-45AA4241D37B}">
      <dgm:prSet phldrT="[Text]"/>
      <dgm:spPr>
        <a:xfrm>
          <a:off x="1692501" y="2458720"/>
          <a:ext cx="1206047" cy="723628"/>
        </a:xfrm>
      </dgm:spPr>
      <dgm:t>
        <a:bodyPr/>
        <a:lstStyle/>
        <a:p>
          <a:r>
            <a:rPr lang="en-GB">
              <a:latin typeface="Calibri"/>
              <a:ea typeface="+mn-ea"/>
              <a:cs typeface="+mn-cs"/>
            </a:rPr>
            <a:t>Referendum</a:t>
          </a:r>
        </a:p>
      </dgm:t>
    </dgm:pt>
    <dgm:pt modelId="{1FB93930-3CC1-4001-99E4-6711991ED5B3}" type="parTrans" cxnId="{18883E3F-2520-4906-86AE-6F8D2626D081}">
      <dgm:prSet/>
      <dgm:spPr/>
      <dgm:t>
        <a:bodyPr/>
        <a:lstStyle/>
        <a:p>
          <a:endParaRPr lang="en-GB"/>
        </a:p>
      </dgm:t>
    </dgm:pt>
    <dgm:pt modelId="{E5DF9560-5B25-43EC-8654-3A8D96730DD4}" type="sibTrans" cxnId="{18883E3F-2520-4906-86AE-6F8D2626D081}">
      <dgm:prSet/>
      <dgm:spPr>
        <a:xfrm>
          <a:off x="3004680" y="2670984"/>
          <a:ext cx="255682" cy="299099"/>
        </a:xfrm>
      </dgm:spPr>
      <dgm:t>
        <a:bodyPr/>
        <a:lstStyle/>
        <a:p>
          <a:endParaRPr lang="en-GB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gm:t>
    </dgm:pt>
    <dgm:pt modelId="{720A8019-A693-4CD8-8B87-6C91BB58C745}">
      <dgm:prSet phldrT="[Text]"/>
      <dgm:spPr>
        <a:xfrm>
          <a:off x="3380967" y="2458720"/>
          <a:ext cx="1206047" cy="723628"/>
        </a:xfrm>
      </dgm:spPr>
      <dgm:t>
        <a:bodyPr/>
        <a:lstStyle/>
        <a:p>
          <a:r>
            <a:rPr lang="en-GB">
              <a:latin typeface="Calibri"/>
              <a:ea typeface="+mn-ea"/>
              <a:cs typeface="+mn-cs"/>
            </a:rPr>
            <a:t>Chelmondiston Neighbourhood Plan made</a:t>
          </a:r>
        </a:p>
      </dgm:t>
    </dgm:pt>
    <dgm:pt modelId="{CEFAB22E-22A7-462B-92A4-4F9FB90A63DE}" type="parTrans" cxnId="{580EF9C1-DBE9-4695-BA7F-A6F6B0ACF1F7}">
      <dgm:prSet/>
      <dgm:spPr/>
      <dgm:t>
        <a:bodyPr/>
        <a:lstStyle/>
        <a:p>
          <a:endParaRPr lang="en-GB"/>
        </a:p>
      </dgm:t>
    </dgm:pt>
    <dgm:pt modelId="{C82C6A74-12A7-4486-B2D7-ADB924765997}" type="sibTrans" cxnId="{580EF9C1-DBE9-4695-BA7F-A6F6B0ACF1F7}">
      <dgm:prSet/>
      <dgm:spPr/>
      <dgm:t>
        <a:bodyPr/>
        <a:lstStyle/>
        <a:p>
          <a:endParaRPr lang="en-GB"/>
        </a:p>
      </dgm:t>
    </dgm:pt>
    <dgm:pt modelId="{3B4C8BB9-7A85-49B5-902A-8C5167946445}" type="pres">
      <dgm:prSet presAssocID="{81906EC1-C0A2-4E7E-B5E2-99D2AA887295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6D43A806-B045-430A-96F2-CA48A249DF0F}" type="pres">
      <dgm:prSet presAssocID="{CD4AFD3A-268B-4304-AC27-F408A4632B79}" presName="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5E6AA26-481E-4136-A979-9C4C31B5CB2B}" type="pres">
      <dgm:prSet presAssocID="{D585CB1F-22AC-41FD-B445-B572D5C34F9E}" presName="sibTrans" presStyleLbl="sibTrans2D1" presStyleIdx="0" presStyleCnt="8"/>
      <dgm:spPr/>
      <dgm:t>
        <a:bodyPr/>
        <a:lstStyle/>
        <a:p>
          <a:endParaRPr lang="en-GB"/>
        </a:p>
      </dgm:t>
    </dgm:pt>
    <dgm:pt modelId="{D62C747C-CA42-4AE4-9D2E-32E2DD76B469}" type="pres">
      <dgm:prSet presAssocID="{D585CB1F-22AC-41FD-B445-B572D5C34F9E}" presName="connectorText" presStyleLbl="sibTrans2D1" presStyleIdx="0" presStyleCnt="8"/>
      <dgm:spPr/>
      <dgm:t>
        <a:bodyPr/>
        <a:lstStyle/>
        <a:p>
          <a:endParaRPr lang="en-GB"/>
        </a:p>
      </dgm:t>
    </dgm:pt>
    <dgm:pt modelId="{9FAD9B45-8DEB-437A-95EA-C72B2F01C7CA}" type="pres">
      <dgm:prSet presAssocID="{AC67B677-98E0-4D9E-9A23-85A4A19BC0C6}" presName="node" presStyleLbl="node1" presStyleIdx="1" presStyleCnt="9" custLinFactNeighborX="203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ADB1658-FD06-447C-8FE5-BAF42B2C433F}" type="pres">
      <dgm:prSet presAssocID="{786B4EBF-13BD-47D2-817B-608B210FE1F3}" presName="sibTrans" presStyleLbl="sibTrans2D1" presStyleIdx="1" presStyleCnt="8"/>
      <dgm:spPr/>
      <dgm:t>
        <a:bodyPr/>
        <a:lstStyle/>
        <a:p>
          <a:endParaRPr lang="en-GB"/>
        </a:p>
      </dgm:t>
    </dgm:pt>
    <dgm:pt modelId="{1AD0621C-0018-4DD6-A6C9-3DA3D86B494D}" type="pres">
      <dgm:prSet presAssocID="{786B4EBF-13BD-47D2-817B-608B210FE1F3}" presName="connectorText" presStyleLbl="sibTrans2D1" presStyleIdx="1" presStyleCnt="8"/>
      <dgm:spPr/>
      <dgm:t>
        <a:bodyPr/>
        <a:lstStyle/>
        <a:p>
          <a:endParaRPr lang="en-GB"/>
        </a:p>
      </dgm:t>
    </dgm:pt>
    <dgm:pt modelId="{7A5D2112-F300-4B1A-A33A-A60F2CA96419}" type="pres">
      <dgm:prSet presAssocID="{522B9969-7A27-4E26-A974-1DD0A9EA3612}" presName="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AA00B6B-DB12-4F48-9D36-4C569AC8AB98}" type="pres">
      <dgm:prSet presAssocID="{08032D31-2523-451F-99CA-4985C7E7DA3D}" presName="sibTrans" presStyleLbl="sibTrans2D1" presStyleIdx="2" presStyleCnt="8"/>
      <dgm:spPr/>
      <dgm:t>
        <a:bodyPr/>
        <a:lstStyle/>
        <a:p>
          <a:endParaRPr lang="en-GB"/>
        </a:p>
      </dgm:t>
    </dgm:pt>
    <dgm:pt modelId="{923268C3-5A79-49A0-8F74-0481932174BC}" type="pres">
      <dgm:prSet presAssocID="{08032D31-2523-451F-99CA-4985C7E7DA3D}" presName="connectorText" presStyleLbl="sibTrans2D1" presStyleIdx="2" presStyleCnt="8"/>
      <dgm:spPr/>
      <dgm:t>
        <a:bodyPr/>
        <a:lstStyle/>
        <a:p>
          <a:endParaRPr lang="en-GB"/>
        </a:p>
      </dgm:t>
    </dgm:pt>
    <dgm:pt modelId="{2AA700F6-05C4-4BCA-BEDA-B8F2B5A8181B}" type="pres">
      <dgm:prSet presAssocID="{C0997735-C115-4416-A5A6-A0F83908E6D3}" presName="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A9A04FD-7545-443A-B84D-5CFE1AB24F50}" type="pres">
      <dgm:prSet presAssocID="{17753A64-86AA-4BFC-B3CE-5D56B27CBEFE}" presName="sibTrans" presStyleLbl="sibTrans2D1" presStyleIdx="3" presStyleCnt="8"/>
      <dgm:spPr/>
      <dgm:t>
        <a:bodyPr/>
        <a:lstStyle/>
        <a:p>
          <a:endParaRPr lang="en-GB"/>
        </a:p>
      </dgm:t>
    </dgm:pt>
    <dgm:pt modelId="{2BF11E7B-5B7E-4A9D-BBC7-C5D42EA142FD}" type="pres">
      <dgm:prSet presAssocID="{17753A64-86AA-4BFC-B3CE-5D56B27CBEFE}" presName="connectorText" presStyleLbl="sibTrans2D1" presStyleIdx="3" presStyleCnt="8"/>
      <dgm:spPr/>
      <dgm:t>
        <a:bodyPr/>
        <a:lstStyle/>
        <a:p>
          <a:endParaRPr lang="en-GB"/>
        </a:p>
      </dgm:t>
    </dgm:pt>
    <dgm:pt modelId="{CB001727-401F-4F8B-B08F-D2747B8200C6}" type="pres">
      <dgm:prSet presAssocID="{B1F21C11-5981-4A10-A1D4-92735EDF83B1}" presName="node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F679BC4-4DFB-48CC-8C63-17D57ACB728A}" type="pres">
      <dgm:prSet presAssocID="{8D07DDF1-96A6-4079-9C4B-AB124D211C54}" presName="sibTrans" presStyleLbl="sibTrans2D1" presStyleIdx="4" presStyleCnt="8"/>
      <dgm:spPr/>
      <dgm:t>
        <a:bodyPr/>
        <a:lstStyle/>
        <a:p>
          <a:endParaRPr lang="en-GB"/>
        </a:p>
      </dgm:t>
    </dgm:pt>
    <dgm:pt modelId="{C6D17F36-80B9-49D5-99D8-6DE1E0462234}" type="pres">
      <dgm:prSet presAssocID="{8D07DDF1-96A6-4079-9C4B-AB124D211C54}" presName="connectorText" presStyleLbl="sibTrans2D1" presStyleIdx="4" presStyleCnt="8"/>
      <dgm:spPr/>
      <dgm:t>
        <a:bodyPr/>
        <a:lstStyle/>
        <a:p>
          <a:endParaRPr lang="en-GB"/>
        </a:p>
      </dgm:t>
    </dgm:pt>
    <dgm:pt modelId="{136038E6-699A-4E8F-B48B-4DF16916014D}" type="pres">
      <dgm:prSet presAssocID="{C5E861FF-E624-46BA-81CE-A48466438316}" presName="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9AD1744-BB61-438F-B983-9C477B17A0DF}" type="pres">
      <dgm:prSet presAssocID="{0ED5B4AD-826E-4DF0-9050-4E791CD557EA}" presName="sibTrans" presStyleLbl="sibTrans2D1" presStyleIdx="5" presStyleCnt="8"/>
      <dgm:spPr/>
      <dgm:t>
        <a:bodyPr/>
        <a:lstStyle/>
        <a:p>
          <a:endParaRPr lang="en-GB"/>
        </a:p>
      </dgm:t>
    </dgm:pt>
    <dgm:pt modelId="{00D4A5E9-0573-439D-9A7E-938DA4E211D7}" type="pres">
      <dgm:prSet presAssocID="{0ED5B4AD-826E-4DF0-9050-4E791CD557EA}" presName="connectorText" presStyleLbl="sibTrans2D1" presStyleIdx="5" presStyleCnt="8"/>
      <dgm:spPr/>
      <dgm:t>
        <a:bodyPr/>
        <a:lstStyle/>
        <a:p>
          <a:endParaRPr lang="en-GB"/>
        </a:p>
      </dgm:t>
    </dgm:pt>
    <dgm:pt modelId="{4C7DA2FC-3632-40F3-97F0-064A0E1248B5}" type="pres">
      <dgm:prSet presAssocID="{44ABBDE8-9C89-4564-8192-AEE9C1483D90}" presName="nod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C5C48D9-EB18-46AE-AE95-BAF7AE7573B2}" type="pres">
      <dgm:prSet presAssocID="{EB189364-A33C-456B-8722-ED65B1D79EE0}" presName="sibTrans" presStyleLbl="sibTrans2D1" presStyleIdx="6" presStyleCnt="8"/>
      <dgm:spPr/>
      <dgm:t>
        <a:bodyPr/>
        <a:lstStyle/>
        <a:p>
          <a:endParaRPr lang="en-GB"/>
        </a:p>
      </dgm:t>
    </dgm:pt>
    <dgm:pt modelId="{6F0D1D30-25A6-43B7-B0DA-EFF01A4E729E}" type="pres">
      <dgm:prSet presAssocID="{EB189364-A33C-456B-8722-ED65B1D79EE0}" presName="connectorText" presStyleLbl="sibTrans2D1" presStyleIdx="6" presStyleCnt="8"/>
      <dgm:spPr/>
      <dgm:t>
        <a:bodyPr/>
        <a:lstStyle/>
        <a:p>
          <a:endParaRPr lang="en-GB"/>
        </a:p>
      </dgm:t>
    </dgm:pt>
    <dgm:pt modelId="{568CD478-EFFC-4CB4-8688-DF0CF19FDC46}" type="pres">
      <dgm:prSet presAssocID="{1D30E275-0787-4B03-A8E0-45AA4241D37B}" presName="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F3627CC-AC96-4029-8070-5E99F6AA40DE}" type="pres">
      <dgm:prSet presAssocID="{E5DF9560-5B25-43EC-8654-3A8D96730DD4}" presName="sibTrans" presStyleLbl="sibTrans2D1" presStyleIdx="7" presStyleCnt="8"/>
      <dgm:spPr/>
      <dgm:t>
        <a:bodyPr/>
        <a:lstStyle/>
        <a:p>
          <a:endParaRPr lang="en-GB"/>
        </a:p>
      </dgm:t>
    </dgm:pt>
    <dgm:pt modelId="{2A28F948-1219-46AE-A320-2468A911C408}" type="pres">
      <dgm:prSet presAssocID="{E5DF9560-5B25-43EC-8654-3A8D96730DD4}" presName="connectorText" presStyleLbl="sibTrans2D1" presStyleIdx="7" presStyleCnt="8"/>
      <dgm:spPr/>
      <dgm:t>
        <a:bodyPr/>
        <a:lstStyle/>
        <a:p>
          <a:endParaRPr lang="en-GB"/>
        </a:p>
      </dgm:t>
    </dgm:pt>
    <dgm:pt modelId="{99DAE329-FD74-4290-96B1-7AA4B1251343}" type="pres">
      <dgm:prSet presAssocID="{720A8019-A693-4CD8-8B87-6C91BB58C745}" presName="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580EF9C1-DBE9-4695-BA7F-A6F6B0ACF1F7}" srcId="{81906EC1-C0A2-4E7E-B5E2-99D2AA887295}" destId="{720A8019-A693-4CD8-8B87-6C91BB58C745}" srcOrd="8" destOrd="0" parTransId="{CEFAB22E-22A7-462B-92A4-4F9FB90A63DE}" sibTransId="{C82C6A74-12A7-4486-B2D7-ADB924765997}"/>
    <dgm:cxn modelId="{39F3E75F-61C2-42F1-A837-85C240B70DEC}" type="presOf" srcId="{D585CB1F-22AC-41FD-B445-B572D5C34F9E}" destId="{05E6AA26-481E-4136-A979-9C4C31B5CB2B}" srcOrd="0" destOrd="0" presId="urn:microsoft.com/office/officeart/2005/8/layout/process5"/>
    <dgm:cxn modelId="{8055EA9D-75DA-4BAA-8CB7-A8242686E32E}" type="presOf" srcId="{522B9969-7A27-4E26-A974-1DD0A9EA3612}" destId="{7A5D2112-F300-4B1A-A33A-A60F2CA96419}" srcOrd="0" destOrd="0" presId="urn:microsoft.com/office/officeart/2005/8/layout/process5"/>
    <dgm:cxn modelId="{F79DBAD8-7864-4799-8180-CA076BFC1A64}" type="presOf" srcId="{EB189364-A33C-456B-8722-ED65B1D79EE0}" destId="{9C5C48D9-EB18-46AE-AE95-BAF7AE7573B2}" srcOrd="0" destOrd="0" presId="urn:microsoft.com/office/officeart/2005/8/layout/process5"/>
    <dgm:cxn modelId="{F914FBC9-F77F-49EC-9B91-E5ECDEC4A2AB}" srcId="{81906EC1-C0A2-4E7E-B5E2-99D2AA887295}" destId="{CD4AFD3A-268B-4304-AC27-F408A4632B79}" srcOrd="0" destOrd="0" parTransId="{DFA640B9-6368-491C-BF38-7A8A9B0E4169}" sibTransId="{D585CB1F-22AC-41FD-B445-B572D5C34F9E}"/>
    <dgm:cxn modelId="{52E65F3F-AC6F-43D8-9467-EA5151FBEDF5}" type="presOf" srcId="{E5DF9560-5B25-43EC-8654-3A8D96730DD4}" destId="{2A28F948-1219-46AE-A320-2468A911C408}" srcOrd="1" destOrd="0" presId="urn:microsoft.com/office/officeart/2005/8/layout/process5"/>
    <dgm:cxn modelId="{F9F42548-D634-487A-8EED-B4F1F2B88B94}" type="presOf" srcId="{0ED5B4AD-826E-4DF0-9050-4E791CD557EA}" destId="{00D4A5E9-0573-439D-9A7E-938DA4E211D7}" srcOrd="1" destOrd="0" presId="urn:microsoft.com/office/officeart/2005/8/layout/process5"/>
    <dgm:cxn modelId="{AB388CEC-6348-4943-A4E8-7488866D71F0}" type="presOf" srcId="{08032D31-2523-451F-99CA-4985C7E7DA3D}" destId="{923268C3-5A79-49A0-8F74-0481932174BC}" srcOrd="1" destOrd="0" presId="urn:microsoft.com/office/officeart/2005/8/layout/process5"/>
    <dgm:cxn modelId="{1C3BDCFE-DBB2-40A6-BD0C-D0E2BBDBC8DA}" type="presOf" srcId="{44ABBDE8-9C89-4564-8192-AEE9C1483D90}" destId="{4C7DA2FC-3632-40F3-97F0-064A0E1248B5}" srcOrd="0" destOrd="0" presId="urn:microsoft.com/office/officeart/2005/8/layout/process5"/>
    <dgm:cxn modelId="{A2C8E533-C96E-4669-B674-543F1CBC6B60}" type="presOf" srcId="{0ED5B4AD-826E-4DF0-9050-4E791CD557EA}" destId="{99AD1744-BB61-438F-B983-9C477B17A0DF}" srcOrd="0" destOrd="0" presId="urn:microsoft.com/office/officeart/2005/8/layout/process5"/>
    <dgm:cxn modelId="{DEB9C887-D2BF-4571-8815-E278ECA6C680}" type="presOf" srcId="{17753A64-86AA-4BFC-B3CE-5D56B27CBEFE}" destId="{2BF11E7B-5B7E-4A9D-BBC7-C5D42EA142FD}" srcOrd="1" destOrd="0" presId="urn:microsoft.com/office/officeart/2005/8/layout/process5"/>
    <dgm:cxn modelId="{9B3A2E5A-52A8-48BA-AA32-40E1677BD567}" type="presOf" srcId="{EB189364-A33C-456B-8722-ED65B1D79EE0}" destId="{6F0D1D30-25A6-43B7-B0DA-EFF01A4E729E}" srcOrd="1" destOrd="0" presId="urn:microsoft.com/office/officeart/2005/8/layout/process5"/>
    <dgm:cxn modelId="{6973FE81-C12E-4C06-8B18-7FE887808451}" type="presOf" srcId="{08032D31-2523-451F-99CA-4985C7E7DA3D}" destId="{BAA00B6B-DB12-4F48-9D36-4C569AC8AB98}" srcOrd="0" destOrd="0" presId="urn:microsoft.com/office/officeart/2005/8/layout/process5"/>
    <dgm:cxn modelId="{8F53AEFF-F30A-4C77-B28A-74A4C2A62E1F}" type="presOf" srcId="{1D30E275-0787-4B03-A8E0-45AA4241D37B}" destId="{568CD478-EFFC-4CB4-8688-DF0CF19FDC46}" srcOrd="0" destOrd="0" presId="urn:microsoft.com/office/officeart/2005/8/layout/process5"/>
    <dgm:cxn modelId="{1DCCBA60-5707-4521-944C-C87293771F35}" type="presOf" srcId="{C0997735-C115-4416-A5A6-A0F83908E6D3}" destId="{2AA700F6-05C4-4BCA-BEDA-B8F2B5A8181B}" srcOrd="0" destOrd="0" presId="urn:microsoft.com/office/officeart/2005/8/layout/process5"/>
    <dgm:cxn modelId="{12245FFF-79B6-47A6-882C-CCB968794E5F}" type="presOf" srcId="{81906EC1-C0A2-4E7E-B5E2-99D2AA887295}" destId="{3B4C8BB9-7A85-49B5-902A-8C5167946445}" srcOrd="0" destOrd="0" presId="urn:microsoft.com/office/officeart/2005/8/layout/process5"/>
    <dgm:cxn modelId="{A84E1EBD-8088-47AB-93D0-20F54C9E6C18}" type="presOf" srcId="{C5E861FF-E624-46BA-81CE-A48466438316}" destId="{136038E6-699A-4E8F-B48B-4DF16916014D}" srcOrd="0" destOrd="0" presId="urn:microsoft.com/office/officeart/2005/8/layout/process5"/>
    <dgm:cxn modelId="{5C7C405B-197F-472E-A21E-EEB7A0A0EE8E}" type="presOf" srcId="{786B4EBF-13BD-47D2-817B-608B210FE1F3}" destId="{DADB1658-FD06-447C-8FE5-BAF42B2C433F}" srcOrd="0" destOrd="0" presId="urn:microsoft.com/office/officeart/2005/8/layout/process5"/>
    <dgm:cxn modelId="{C642F717-AE9E-4216-ACE8-6E93EA0DBF4C}" type="presOf" srcId="{E5DF9560-5B25-43EC-8654-3A8D96730DD4}" destId="{DF3627CC-AC96-4029-8070-5E99F6AA40DE}" srcOrd="0" destOrd="0" presId="urn:microsoft.com/office/officeart/2005/8/layout/process5"/>
    <dgm:cxn modelId="{86EF43A8-6FB2-437A-A478-B7A2AE6BC7CB}" type="presOf" srcId="{17753A64-86AA-4BFC-B3CE-5D56B27CBEFE}" destId="{6A9A04FD-7545-443A-B84D-5CFE1AB24F50}" srcOrd="0" destOrd="0" presId="urn:microsoft.com/office/officeart/2005/8/layout/process5"/>
    <dgm:cxn modelId="{E77A0577-0B89-40D4-91BD-834401957DAF}" srcId="{81906EC1-C0A2-4E7E-B5E2-99D2AA887295}" destId="{B1F21C11-5981-4A10-A1D4-92735EDF83B1}" srcOrd="4" destOrd="0" parTransId="{B4EAEA06-256B-4D7A-BDE7-C7DF498855F2}" sibTransId="{8D07DDF1-96A6-4079-9C4B-AB124D211C54}"/>
    <dgm:cxn modelId="{69FF87E8-596D-4903-9E84-BB9DC2E81230}" type="presOf" srcId="{CD4AFD3A-268B-4304-AC27-F408A4632B79}" destId="{6D43A806-B045-430A-96F2-CA48A249DF0F}" srcOrd="0" destOrd="0" presId="urn:microsoft.com/office/officeart/2005/8/layout/process5"/>
    <dgm:cxn modelId="{63C35504-0D63-48DF-88A4-A695B738F30E}" type="presOf" srcId="{786B4EBF-13BD-47D2-817B-608B210FE1F3}" destId="{1AD0621C-0018-4DD6-A6C9-3DA3D86B494D}" srcOrd="1" destOrd="0" presId="urn:microsoft.com/office/officeart/2005/8/layout/process5"/>
    <dgm:cxn modelId="{9F29C228-3FDF-4CDB-A29D-731025654CA9}" type="presOf" srcId="{D585CB1F-22AC-41FD-B445-B572D5C34F9E}" destId="{D62C747C-CA42-4AE4-9D2E-32E2DD76B469}" srcOrd="1" destOrd="0" presId="urn:microsoft.com/office/officeart/2005/8/layout/process5"/>
    <dgm:cxn modelId="{FBDA4EE5-E024-4E36-B477-760DC58022FA}" srcId="{81906EC1-C0A2-4E7E-B5E2-99D2AA887295}" destId="{44ABBDE8-9C89-4564-8192-AEE9C1483D90}" srcOrd="6" destOrd="0" parTransId="{ABC7F584-2D1A-4099-9426-713CEDE4C13C}" sibTransId="{EB189364-A33C-456B-8722-ED65B1D79EE0}"/>
    <dgm:cxn modelId="{FDF0B133-D571-4A90-A9D6-914D59542288}" type="presOf" srcId="{AC67B677-98E0-4D9E-9A23-85A4A19BC0C6}" destId="{9FAD9B45-8DEB-437A-95EA-C72B2F01C7CA}" srcOrd="0" destOrd="0" presId="urn:microsoft.com/office/officeart/2005/8/layout/process5"/>
    <dgm:cxn modelId="{AC923B18-C4FA-40B7-A85D-843F6C30EECC}" srcId="{81906EC1-C0A2-4E7E-B5E2-99D2AA887295}" destId="{C0997735-C115-4416-A5A6-A0F83908E6D3}" srcOrd="3" destOrd="0" parTransId="{B08EAB51-F79C-49FD-ADC6-24FFA723FEF3}" sibTransId="{17753A64-86AA-4BFC-B3CE-5D56B27CBEFE}"/>
    <dgm:cxn modelId="{18883E3F-2520-4906-86AE-6F8D2626D081}" srcId="{81906EC1-C0A2-4E7E-B5E2-99D2AA887295}" destId="{1D30E275-0787-4B03-A8E0-45AA4241D37B}" srcOrd="7" destOrd="0" parTransId="{1FB93930-3CC1-4001-99E4-6711991ED5B3}" sibTransId="{E5DF9560-5B25-43EC-8654-3A8D96730DD4}"/>
    <dgm:cxn modelId="{6F5342C0-2B3E-4886-BB8A-51B9EB9D7590}" srcId="{81906EC1-C0A2-4E7E-B5E2-99D2AA887295}" destId="{522B9969-7A27-4E26-A974-1DD0A9EA3612}" srcOrd="2" destOrd="0" parTransId="{3D3A411C-E41A-46CB-95E8-0E56755A9FCA}" sibTransId="{08032D31-2523-451F-99CA-4985C7E7DA3D}"/>
    <dgm:cxn modelId="{FCB483D9-8929-4A3E-BCE6-F436DF85492E}" type="presOf" srcId="{720A8019-A693-4CD8-8B87-6C91BB58C745}" destId="{99DAE329-FD74-4290-96B1-7AA4B1251343}" srcOrd="0" destOrd="0" presId="urn:microsoft.com/office/officeart/2005/8/layout/process5"/>
    <dgm:cxn modelId="{AB880B3A-768F-4F6D-B7D4-D4D1CDF2EA93}" type="presOf" srcId="{B1F21C11-5981-4A10-A1D4-92735EDF83B1}" destId="{CB001727-401F-4F8B-B08F-D2747B8200C6}" srcOrd="0" destOrd="0" presId="urn:microsoft.com/office/officeart/2005/8/layout/process5"/>
    <dgm:cxn modelId="{3181787F-382E-45B4-9DC2-8C52E36E2E9B}" srcId="{81906EC1-C0A2-4E7E-B5E2-99D2AA887295}" destId="{AC67B677-98E0-4D9E-9A23-85A4A19BC0C6}" srcOrd="1" destOrd="0" parTransId="{C5F1EC46-7055-4E19-9676-02AC6B9F9816}" sibTransId="{786B4EBF-13BD-47D2-817B-608B210FE1F3}"/>
    <dgm:cxn modelId="{336A5A17-705F-4B21-B382-FBA657326AFD}" type="presOf" srcId="{8D07DDF1-96A6-4079-9C4B-AB124D211C54}" destId="{FF679BC4-4DFB-48CC-8C63-17D57ACB728A}" srcOrd="0" destOrd="0" presId="urn:microsoft.com/office/officeart/2005/8/layout/process5"/>
    <dgm:cxn modelId="{BA62A353-EEA5-4FA2-9D53-FD219711B40E}" type="presOf" srcId="{8D07DDF1-96A6-4079-9C4B-AB124D211C54}" destId="{C6D17F36-80B9-49D5-99D8-6DE1E0462234}" srcOrd="1" destOrd="0" presId="urn:microsoft.com/office/officeart/2005/8/layout/process5"/>
    <dgm:cxn modelId="{2798108F-1A71-4953-911C-52AE325AC7A6}" srcId="{81906EC1-C0A2-4E7E-B5E2-99D2AA887295}" destId="{C5E861FF-E624-46BA-81CE-A48466438316}" srcOrd="5" destOrd="0" parTransId="{50C4CCA0-F981-450E-A8D1-9AF9CF743726}" sibTransId="{0ED5B4AD-826E-4DF0-9050-4E791CD557EA}"/>
    <dgm:cxn modelId="{7A9E7C19-B0DB-4E04-9BF7-0C20D8DA6782}" type="presParOf" srcId="{3B4C8BB9-7A85-49B5-902A-8C5167946445}" destId="{6D43A806-B045-430A-96F2-CA48A249DF0F}" srcOrd="0" destOrd="0" presId="urn:microsoft.com/office/officeart/2005/8/layout/process5"/>
    <dgm:cxn modelId="{0BF1C7A5-E168-44D2-AA33-E91B65A3BACB}" type="presParOf" srcId="{3B4C8BB9-7A85-49B5-902A-8C5167946445}" destId="{05E6AA26-481E-4136-A979-9C4C31B5CB2B}" srcOrd="1" destOrd="0" presId="urn:microsoft.com/office/officeart/2005/8/layout/process5"/>
    <dgm:cxn modelId="{DD9B68BA-B7C5-4ACA-A64E-7D561BA2E219}" type="presParOf" srcId="{05E6AA26-481E-4136-A979-9C4C31B5CB2B}" destId="{D62C747C-CA42-4AE4-9D2E-32E2DD76B469}" srcOrd="0" destOrd="0" presId="urn:microsoft.com/office/officeart/2005/8/layout/process5"/>
    <dgm:cxn modelId="{A68FC46F-672F-4E1E-A05B-538D886ADA8D}" type="presParOf" srcId="{3B4C8BB9-7A85-49B5-902A-8C5167946445}" destId="{9FAD9B45-8DEB-437A-95EA-C72B2F01C7CA}" srcOrd="2" destOrd="0" presId="urn:microsoft.com/office/officeart/2005/8/layout/process5"/>
    <dgm:cxn modelId="{5430B47A-4652-4CFB-88A2-D473D41B57E9}" type="presParOf" srcId="{3B4C8BB9-7A85-49B5-902A-8C5167946445}" destId="{DADB1658-FD06-447C-8FE5-BAF42B2C433F}" srcOrd="3" destOrd="0" presId="urn:microsoft.com/office/officeart/2005/8/layout/process5"/>
    <dgm:cxn modelId="{0471FECA-968B-4E95-9A14-146F18174097}" type="presParOf" srcId="{DADB1658-FD06-447C-8FE5-BAF42B2C433F}" destId="{1AD0621C-0018-4DD6-A6C9-3DA3D86B494D}" srcOrd="0" destOrd="0" presId="urn:microsoft.com/office/officeart/2005/8/layout/process5"/>
    <dgm:cxn modelId="{11ADCEB0-E66E-46B1-B4B8-760FC513AB27}" type="presParOf" srcId="{3B4C8BB9-7A85-49B5-902A-8C5167946445}" destId="{7A5D2112-F300-4B1A-A33A-A60F2CA96419}" srcOrd="4" destOrd="0" presId="urn:microsoft.com/office/officeart/2005/8/layout/process5"/>
    <dgm:cxn modelId="{28C756BB-D4EB-41B0-8BD9-AC76E3BA272B}" type="presParOf" srcId="{3B4C8BB9-7A85-49B5-902A-8C5167946445}" destId="{BAA00B6B-DB12-4F48-9D36-4C569AC8AB98}" srcOrd="5" destOrd="0" presId="urn:microsoft.com/office/officeart/2005/8/layout/process5"/>
    <dgm:cxn modelId="{1DD12000-E4AF-4595-97C9-0805BEE798D3}" type="presParOf" srcId="{BAA00B6B-DB12-4F48-9D36-4C569AC8AB98}" destId="{923268C3-5A79-49A0-8F74-0481932174BC}" srcOrd="0" destOrd="0" presId="urn:microsoft.com/office/officeart/2005/8/layout/process5"/>
    <dgm:cxn modelId="{993CD6CE-7F26-49DC-B64A-397770A619C6}" type="presParOf" srcId="{3B4C8BB9-7A85-49B5-902A-8C5167946445}" destId="{2AA700F6-05C4-4BCA-BEDA-B8F2B5A8181B}" srcOrd="6" destOrd="0" presId="urn:microsoft.com/office/officeart/2005/8/layout/process5"/>
    <dgm:cxn modelId="{3B659CE4-5871-43BC-AFD1-696C96162ECB}" type="presParOf" srcId="{3B4C8BB9-7A85-49B5-902A-8C5167946445}" destId="{6A9A04FD-7545-443A-B84D-5CFE1AB24F50}" srcOrd="7" destOrd="0" presId="urn:microsoft.com/office/officeart/2005/8/layout/process5"/>
    <dgm:cxn modelId="{D94B605D-7C4D-4267-85E3-AEC7B441EFB0}" type="presParOf" srcId="{6A9A04FD-7545-443A-B84D-5CFE1AB24F50}" destId="{2BF11E7B-5B7E-4A9D-BBC7-C5D42EA142FD}" srcOrd="0" destOrd="0" presId="urn:microsoft.com/office/officeart/2005/8/layout/process5"/>
    <dgm:cxn modelId="{01FFB311-C311-4F90-9EF0-805DD8047460}" type="presParOf" srcId="{3B4C8BB9-7A85-49B5-902A-8C5167946445}" destId="{CB001727-401F-4F8B-B08F-D2747B8200C6}" srcOrd="8" destOrd="0" presId="urn:microsoft.com/office/officeart/2005/8/layout/process5"/>
    <dgm:cxn modelId="{52563DAF-A355-4C28-B7C6-7447081B03D6}" type="presParOf" srcId="{3B4C8BB9-7A85-49B5-902A-8C5167946445}" destId="{FF679BC4-4DFB-48CC-8C63-17D57ACB728A}" srcOrd="9" destOrd="0" presId="urn:microsoft.com/office/officeart/2005/8/layout/process5"/>
    <dgm:cxn modelId="{3790FE29-FE3A-4065-BAF3-5103386358C5}" type="presParOf" srcId="{FF679BC4-4DFB-48CC-8C63-17D57ACB728A}" destId="{C6D17F36-80B9-49D5-99D8-6DE1E0462234}" srcOrd="0" destOrd="0" presId="urn:microsoft.com/office/officeart/2005/8/layout/process5"/>
    <dgm:cxn modelId="{5592CECF-E1AC-40E5-B6DC-3E9834BD2686}" type="presParOf" srcId="{3B4C8BB9-7A85-49B5-902A-8C5167946445}" destId="{136038E6-699A-4E8F-B48B-4DF16916014D}" srcOrd="10" destOrd="0" presId="urn:microsoft.com/office/officeart/2005/8/layout/process5"/>
    <dgm:cxn modelId="{18982362-AB6B-49E3-A163-B88E74B6CB6B}" type="presParOf" srcId="{3B4C8BB9-7A85-49B5-902A-8C5167946445}" destId="{99AD1744-BB61-438F-B983-9C477B17A0DF}" srcOrd="11" destOrd="0" presId="urn:microsoft.com/office/officeart/2005/8/layout/process5"/>
    <dgm:cxn modelId="{ABD99A39-941F-42D0-958B-BD03249D0632}" type="presParOf" srcId="{99AD1744-BB61-438F-B983-9C477B17A0DF}" destId="{00D4A5E9-0573-439D-9A7E-938DA4E211D7}" srcOrd="0" destOrd="0" presId="urn:microsoft.com/office/officeart/2005/8/layout/process5"/>
    <dgm:cxn modelId="{468EA4EE-4591-4CB8-9E60-DE8EEC676834}" type="presParOf" srcId="{3B4C8BB9-7A85-49B5-902A-8C5167946445}" destId="{4C7DA2FC-3632-40F3-97F0-064A0E1248B5}" srcOrd="12" destOrd="0" presId="urn:microsoft.com/office/officeart/2005/8/layout/process5"/>
    <dgm:cxn modelId="{9F058262-855E-47FD-8114-E173EF2EA5EA}" type="presParOf" srcId="{3B4C8BB9-7A85-49B5-902A-8C5167946445}" destId="{9C5C48D9-EB18-46AE-AE95-BAF7AE7573B2}" srcOrd="13" destOrd="0" presId="urn:microsoft.com/office/officeart/2005/8/layout/process5"/>
    <dgm:cxn modelId="{6062163F-2A57-4395-987C-9B6C3917A19F}" type="presParOf" srcId="{9C5C48D9-EB18-46AE-AE95-BAF7AE7573B2}" destId="{6F0D1D30-25A6-43B7-B0DA-EFF01A4E729E}" srcOrd="0" destOrd="0" presId="urn:microsoft.com/office/officeart/2005/8/layout/process5"/>
    <dgm:cxn modelId="{93DB6028-DFD4-428C-B6F7-E743770BB95A}" type="presParOf" srcId="{3B4C8BB9-7A85-49B5-902A-8C5167946445}" destId="{568CD478-EFFC-4CB4-8688-DF0CF19FDC46}" srcOrd="14" destOrd="0" presId="urn:microsoft.com/office/officeart/2005/8/layout/process5"/>
    <dgm:cxn modelId="{E2200333-48C9-4E9D-B513-B2D8A03F9110}" type="presParOf" srcId="{3B4C8BB9-7A85-49B5-902A-8C5167946445}" destId="{DF3627CC-AC96-4029-8070-5E99F6AA40DE}" srcOrd="15" destOrd="0" presId="urn:microsoft.com/office/officeart/2005/8/layout/process5"/>
    <dgm:cxn modelId="{42209F9D-43D8-4341-B355-C911145AC2AD}" type="presParOf" srcId="{DF3627CC-AC96-4029-8070-5E99F6AA40DE}" destId="{2A28F948-1219-46AE-A320-2468A911C408}" srcOrd="0" destOrd="0" presId="urn:microsoft.com/office/officeart/2005/8/layout/process5"/>
    <dgm:cxn modelId="{1BD04331-DE6B-4DD1-91F6-ABD444193120}" type="presParOf" srcId="{3B4C8BB9-7A85-49B5-902A-8C5167946445}" destId="{99DAE329-FD74-4290-96B1-7AA4B1251343}" srcOrd="16" destOrd="0" presId="urn:microsoft.com/office/officeart/2005/8/layout/process5"/>
  </dgm:cxnLst>
  <dgm:bg/>
  <dgm:whole>
    <a:ln w="38100">
      <a:solidFill>
        <a:schemeClr val="tx2">
          <a:lumMod val="20000"/>
          <a:lumOff val="80000"/>
        </a:schemeClr>
      </a:solidFill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43A806-B045-430A-96F2-CA48A249DF0F}">
      <dsp:nvSpPr>
        <dsp:cNvPr id="0" name=""/>
        <dsp:cNvSpPr/>
      </dsp:nvSpPr>
      <dsp:spPr>
        <a:xfrm>
          <a:off x="4621" y="352328"/>
          <a:ext cx="1381199" cy="828719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kern="1200">
              <a:latin typeface="Calibri"/>
              <a:ea typeface="+mn-ea"/>
              <a:cs typeface="+mn-cs"/>
            </a:rPr>
            <a:t>Designation </a:t>
          </a:r>
          <a:r>
            <a:rPr lang="en-GB" sz="1200" kern="1200">
              <a:latin typeface="Calibri"/>
              <a:ea typeface="+mn-ea"/>
              <a:cs typeface="+mn-cs"/>
              <a:sym typeface="Wingdings" panose="05000000000000000000" pitchFamily="2" charset="2"/>
            </a:rPr>
            <a:t></a:t>
          </a:r>
          <a:endParaRPr lang="en-GB" sz="1200" kern="1200">
            <a:latin typeface="Calibri"/>
            <a:ea typeface="+mn-ea"/>
            <a:cs typeface="+mn-cs"/>
          </a:endParaRPr>
        </a:p>
      </dsp:txBody>
      <dsp:txXfrm>
        <a:off x="28893" y="376600"/>
        <a:ext cx="1332655" cy="780175"/>
      </dsp:txXfrm>
    </dsp:sp>
    <dsp:sp modelId="{05E6AA26-481E-4136-A979-9C4C31B5CB2B}">
      <dsp:nvSpPr>
        <dsp:cNvPr id="0" name=""/>
        <dsp:cNvSpPr/>
      </dsp:nvSpPr>
      <dsp:spPr>
        <a:xfrm>
          <a:off x="1513555" y="595419"/>
          <a:ext cx="307725" cy="342537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52400" extrusionH="1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900" kern="120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sp:txBody>
      <dsp:txXfrm>
        <a:off x="1513555" y="663926"/>
        <a:ext cx="215408" cy="205523"/>
      </dsp:txXfrm>
    </dsp:sp>
    <dsp:sp modelId="{9FAD9B45-8DEB-437A-95EA-C72B2F01C7CA}">
      <dsp:nvSpPr>
        <dsp:cNvPr id="0" name=""/>
        <dsp:cNvSpPr/>
      </dsp:nvSpPr>
      <dsp:spPr>
        <a:xfrm>
          <a:off x="1966435" y="352328"/>
          <a:ext cx="1381199" cy="828719"/>
        </a:xfrm>
        <a:prstGeom prst="roundRect">
          <a:avLst>
            <a:gd name="adj" fmla="val 10000"/>
          </a:avLst>
        </a:prstGeom>
        <a:solidFill>
          <a:srgbClr val="FF0000"/>
        </a:solidFill>
        <a:ln>
          <a:solidFill>
            <a:schemeClr val="tx2">
              <a:lumMod val="40000"/>
              <a:lumOff val="60000"/>
            </a:schemeClr>
          </a:solidFill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100" kern="1200">
              <a:latin typeface="Calibri"/>
              <a:ea typeface="+mn-ea"/>
              <a:cs typeface="+mn-cs"/>
            </a:rPr>
            <a:t>Plan preparation and informal consultation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100" kern="1200">
              <a:latin typeface="Calibri"/>
              <a:ea typeface="+mn-ea"/>
              <a:cs typeface="+mn-cs"/>
            </a:rPr>
            <a:t>(we are here now)</a:t>
          </a:r>
        </a:p>
      </dsp:txBody>
      <dsp:txXfrm>
        <a:off x="1990707" y="376600"/>
        <a:ext cx="1332655" cy="780175"/>
      </dsp:txXfrm>
    </dsp:sp>
    <dsp:sp modelId="{DADB1658-FD06-447C-8FE5-BAF42B2C433F}">
      <dsp:nvSpPr>
        <dsp:cNvPr id="0" name=""/>
        <dsp:cNvSpPr/>
      </dsp:nvSpPr>
      <dsp:spPr>
        <a:xfrm>
          <a:off x="3462990" y="595419"/>
          <a:ext cx="277902" cy="342537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52400" extrusionH="1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900" kern="120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sp:txBody>
      <dsp:txXfrm>
        <a:off x="3462990" y="663926"/>
        <a:ext cx="194531" cy="205523"/>
      </dsp:txXfrm>
    </dsp:sp>
    <dsp:sp modelId="{7A5D2112-F300-4B1A-A33A-A60F2CA96419}">
      <dsp:nvSpPr>
        <dsp:cNvPr id="0" name=""/>
        <dsp:cNvSpPr/>
      </dsp:nvSpPr>
      <dsp:spPr>
        <a:xfrm>
          <a:off x="3871979" y="352328"/>
          <a:ext cx="1381199" cy="828719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100" b="1" kern="1200">
              <a:latin typeface="Calibri"/>
              <a:ea typeface="+mn-ea"/>
              <a:cs typeface="+mn-cs"/>
            </a:rPr>
            <a:t>Formal Consultation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100" b="1" kern="1200">
              <a:latin typeface="Calibri"/>
              <a:ea typeface="+mn-ea"/>
              <a:cs typeface="+mn-cs"/>
            </a:rPr>
            <a:t>(6 weeks)</a:t>
          </a:r>
        </a:p>
      </dsp:txBody>
      <dsp:txXfrm>
        <a:off x="3896251" y="376600"/>
        <a:ext cx="1332655" cy="780175"/>
      </dsp:txXfrm>
    </dsp:sp>
    <dsp:sp modelId="{BAA00B6B-DB12-4F48-9D36-4C569AC8AB98}">
      <dsp:nvSpPr>
        <dsp:cNvPr id="0" name=""/>
        <dsp:cNvSpPr/>
      </dsp:nvSpPr>
      <dsp:spPr>
        <a:xfrm rot="5400000">
          <a:off x="4416172" y="1277731"/>
          <a:ext cx="292814" cy="342537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52400" extrusionH="1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900" kern="120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sp:txBody>
      <dsp:txXfrm rot="-5400000">
        <a:off x="4459818" y="1302592"/>
        <a:ext cx="205523" cy="204970"/>
      </dsp:txXfrm>
    </dsp:sp>
    <dsp:sp modelId="{2AA700F6-05C4-4BCA-BEDA-B8F2B5A8181B}">
      <dsp:nvSpPr>
        <dsp:cNvPr id="0" name=""/>
        <dsp:cNvSpPr/>
      </dsp:nvSpPr>
      <dsp:spPr>
        <a:xfrm>
          <a:off x="3871979" y="1733527"/>
          <a:ext cx="1381199" cy="828719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100" kern="1200">
              <a:latin typeface="Calibri"/>
              <a:ea typeface="+mn-ea"/>
              <a:cs typeface="+mn-cs"/>
            </a:rPr>
            <a:t>Revise Plan</a:t>
          </a:r>
        </a:p>
      </dsp:txBody>
      <dsp:txXfrm>
        <a:off x="3896251" y="1757799"/>
        <a:ext cx="1332655" cy="780175"/>
      </dsp:txXfrm>
    </dsp:sp>
    <dsp:sp modelId="{6A9A04FD-7545-443A-B84D-5CFE1AB24F50}">
      <dsp:nvSpPr>
        <dsp:cNvPr id="0" name=""/>
        <dsp:cNvSpPr/>
      </dsp:nvSpPr>
      <dsp:spPr>
        <a:xfrm rot="10800000">
          <a:off x="3457619" y="1976618"/>
          <a:ext cx="292814" cy="342537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52400" extrusionH="1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900" kern="120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sp:txBody>
      <dsp:txXfrm rot="10800000">
        <a:off x="3545463" y="2045125"/>
        <a:ext cx="204970" cy="205523"/>
      </dsp:txXfrm>
    </dsp:sp>
    <dsp:sp modelId="{CB001727-401F-4F8B-B08F-D2747B8200C6}">
      <dsp:nvSpPr>
        <dsp:cNvPr id="0" name=""/>
        <dsp:cNvSpPr/>
      </dsp:nvSpPr>
      <dsp:spPr>
        <a:xfrm>
          <a:off x="1938300" y="1733527"/>
          <a:ext cx="1381199" cy="828719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100" kern="1200">
              <a:latin typeface="Calibri"/>
              <a:ea typeface="+mn-ea"/>
              <a:cs typeface="+mn-cs"/>
            </a:rPr>
            <a:t>Submit to Babergh District Council</a:t>
          </a:r>
        </a:p>
      </dsp:txBody>
      <dsp:txXfrm>
        <a:off x="1962572" y="1757799"/>
        <a:ext cx="1332655" cy="780175"/>
      </dsp:txXfrm>
    </dsp:sp>
    <dsp:sp modelId="{FF679BC4-4DFB-48CC-8C63-17D57ACB728A}">
      <dsp:nvSpPr>
        <dsp:cNvPr id="0" name=""/>
        <dsp:cNvSpPr/>
      </dsp:nvSpPr>
      <dsp:spPr>
        <a:xfrm rot="10800000">
          <a:off x="1523940" y="1976618"/>
          <a:ext cx="292814" cy="342537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52400" extrusionH="1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900" kern="120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sp:txBody>
      <dsp:txXfrm rot="10800000">
        <a:off x="1611784" y="2045125"/>
        <a:ext cx="204970" cy="205523"/>
      </dsp:txXfrm>
    </dsp:sp>
    <dsp:sp modelId="{136038E6-699A-4E8F-B48B-4DF16916014D}">
      <dsp:nvSpPr>
        <dsp:cNvPr id="0" name=""/>
        <dsp:cNvSpPr/>
      </dsp:nvSpPr>
      <dsp:spPr>
        <a:xfrm>
          <a:off x="4621" y="1733527"/>
          <a:ext cx="1381199" cy="828719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100" kern="1200">
              <a:latin typeface="Calibri"/>
              <a:ea typeface="+mn-ea"/>
              <a:cs typeface="+mn-cs"/>
            </a:rPr>
            <a:t>Babergh District Council Consult for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100" kern="1200">
              <a:latin typeface="Calibri"/>
              <a:ea typeface="+mn-ea"/>
              <a:cs typeface="+mn-cs"/>
            </a:rPr>
            <a:t>6 weeks</a:t>
          </a:r>
        </a:p>
      </dsp:txBody>
      <dsp:txXfrm>
        <a:off x="28893" y="1757799"/>
        <a:ext cx="1332655" cy="780175"/>
      </dsp:txXfrm>
    </dsp:sp>
    <dsp:sp modelId="{99AD1744-BB61-438F-B983-9C477B17A0DF}">
      <dsp:nvSpPr>
        <dsp:cNvPr id="0" name=""/>
        <dsp:cNvSpPr/>
      </dsp:nvSpPr>
      <dsp:spPr>
        <a:xfrm rot="5400000">
          <a:off x="548813" y="2658931"/>
          <a:ext cx="292814" cy="342537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52400" extrusionH="1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900" kern="120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sp:txBody>
      <dsp:txXfrm rot="-5400000">
        <a:off x="592459" y="2683792"/>
        <a:ext cx="205523" cy="204970"/>
      </dsp:txXfrm>
    </dsp:sp>
    <dsp:sp modelId="{4C7DA2FC-3632-40F3-97F0-064A0E1248B5}">
      <dsp:nvSpPr>
        <dsp:cNvPr id="0" name=""/>
        <dsp:cNvSpPr/>
      </dsp:nvSpPr>
      <dsp:spPr>
        <a:xfrm>
          <a:off x="4621" y="3114727"/>
          <a:ext cx="1381199" cy="828719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100" kern="1200">
              <a:latin typeface="Calibri"/>
              <a:ea typeface="+mn-ea"/>
              <a:cs typeface="+mn-cs"/>
            </a:rPr>
            <a:t>Examination</a:t>
          </a:r>
        </a:p>
      </dsp:txBody>
      <dsp:txXfrm>
        <a:off x="28893" y="3138999"/>
        <a:ext cx="1332655" cy="780175"/>
      </dsp:txXfrm>
    </dsp:sp>
    <dsp:sp modelId="{9C5C48D9-EB18-46AE-AE95-BAF7AE7573B2}">
      <dsp:nvSpPr>
        <dsp:cNvPr id="0" name=""/>
        <dsp:cNvSpPr/>
      </dsp:nvSpPr>
      <dsp:spPr>
        <a:xfrm>
          <a:off x="1507366" y="3357818"/>
          <a:ext cx="292814" cy="342537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52400" extrusionH="1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900" kern="120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sp:txBody>
      <dsp:txXfrm>
        <a:off x="1507366" y="3426325"/>
        <a:ext cx="204970" cy="205523"/>
      </dsp:txXfrm>
    </dsp:sp>
    <dsp:sp modelId="{568CD478-EFFC-4CB4-8688-DF0CF19FDC46}">
      <dsp:nvSpPr>
        <dsp:cNvPr id="0" name=""/>
        <dsp:cNvSpPr/>
      </dsp:nvSpPr>
      <dsp:spPr>
        <a:xfrm>
          <a:off x="1938300" y="3114727"/>
          <a:ext cx="1381199" cy="828719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100" kern="1200">
              <a:latin typeface="Calibri"/>
              <a:ea typeface="+mn-ea"/>
              <a:cs typeface="+mn-cs"/>
            </a:rPr>
            <a:t>Referendum</a:t>
          </a:r>
        </a:p>
      </dsp:txBody>
      <dsp:txXfrm>
        <a:off x="1962572" y="3138999"/>
        <a:ext cx="1332655" cy="780175"/>
      </dsp:txXfrm>
    </dsp:sp>
    <dsp:sp modelId="{DF3627CC-AC96-4029-8070-5E99F6AA40DE}">
      <dsp:nvSpPr>
        <dsp:cNvPr id="0" name=""/>
        <dsp:cNvSpPr/>
      </dsp:nvSpPr>
      <dsp:spPr>
        <a:xfrm>
          <a:off x="3441045" y="3357818"/>
          <a:ext cx="292814" cy="342537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52400" extrusionH="1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900" kern="120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sp:txBody>
      <dsp:txXfrm>
        <a:off x="3441045" y="3426325"/>
        <a:ext cx="204970" cy="205523"/>
      </dsp:txXfrm>
    </dsp:sp>
    <dsp:sp modelId="{99DAE329-FD74-4290-96B1-7AA4B1251343}">
      <dsp:nvSpPr>
        <dsp:cNvPr id="0" name=""/>
        <dsp:cNvSpPr/>
      </dsp:nvSpPr>
      <dsp:spPr>
        <a:xfrm>
          <a:off x="3871979" y="3114727"/>
          <a:ext cx="1381199" cy="828719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100" kern="1200">
              <a:latin typeface="Calibri"/>
              <a:ea typeface="+mn-ea"/>
              <a:cs typeface="+mn-cs"/>
            </a:rPr>
            <a:t>Chelmondiston Neighbourhood Plan made</a:t>
          </a:r>
        </a:p>
      </dsp:txBody>
      <dsp:txXfrm>
        <a:off x="3896251" y="3138999"/>
        <a:ext cx="1332655" cy="7801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29AAAE-208E-4826-BC54-0F6A7E40DCAA}" type="datetimeFigureOut">
              <a:rPr lang="en-GB" smtClean="0"/>
              <a:t>16/03/2019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0888"/>
            <a:ext cx="5010150" cy="37592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975" y="4760913"/>
            <a:ext cx="5511800" cy="45100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865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2075" y="951865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C3DC7B-DF31-475B-B5B0-EC7DC2069B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24439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C3DC7B-DF31-475B-B5B0-EC7DC2069B15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53913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DA32D-0E87-44C8-BFD8-78C5D57159D9}" type="datetimeFigureOut">
              <a:rPr lang="en-GB" smtClean="0"/>
              <a:t>16/03/2019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B8641-E0DB-46ED-AE31-6B07FEE313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70269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DA32D-0E87-44C8-BFD8-78C5D57159D9}" type="datetimeFigureOut">
              <a:rPr lang="en-GB" smtClean="0"/>
              <a:t>16/03/2019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B8641-E0DB-46ED-AE31-6B07FEE313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84941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DA32D-0E87-44C8-BFD8-78C5D57159D9}" type="datetimeFigureOut">
              <a:rPr lang="en-GB" smtClean="0"/>
              <a:t>16/03/2019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B8641-E0DB-46ED-AE31-6B07FEE313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6402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DA32D-0E87-44C8-BFD8-78C5D57159D9}" type="datetimeFigureOut">
              <a:rPr lang="en-GB" smtClean="0"/>
              <a:t>16/03/2019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B8641-E0DB-46ED-AE31-6B07FEE313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89490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DA32D-0E87-44C8-BFD8-78C5D57159D9}" type="datetimeFigureOut">
              <a:rPr lang="en-GB" smtClean="0"/>
              <a:t>16/03/2019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B8641-E0DB-46ED-AE31-6B07FEE313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30464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DA32D-0E87-44C8-BFD8-78C5D57159D9}" type="datetimeFigureOut">
              <a:rPr lang="en-GB" smtClean="0"/>
              <a:t>16/03/2019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B8641-E0DB-46ED-AE31-6B07FEE313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83639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DA32D-0E87-44C8-BFD8-78C5D57159D9}" type="datetimeFigureOut">
              <a:rPr lang="en-GB" smtClean="0"/>
              <a:t>16/03/2019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B8641-E0DB-46ED-AE31-6B07FEE313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7886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DA32D-0E87-44C8-BFD8-78C5D57159D9}" type="datetimeFigureOut">
              <a:rPr lang="en-GB" smtClean="0"/>
              <a:t>16/03/2019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B8641-E0DB-46ED-AE31-6B07FEE313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7214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DA32D-0E87-44C8-BFD8-78C5D57159D9}" type="datetimeFigureOut">
              <a:rPr lang="en-GB" smtClean="0"/>
              <a:t>16/03/2019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B8641-E0DB-46ED-AE31-6B07FEE313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59213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DA32D-0E87-44C8-BFD8-78C5D57159D9}" type="datetimeFigureOut">
              <a:rPr lang="en-GB" smtClean="0"/>
              <a:t>16/03/2019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B8641-E0DB-46ED-AE31-6B07FEE313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10056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DA32D-0E87-44C8-BFD8-78C5D57159D9}" type="datetimeFigureOut">
              <a:rPr lang="en-GB" smtClean="0"/>
              <a:t>16/03/2019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B8641-E0DB-46ED-AE31-6B07FEE313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5800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3DA32D-0E87-44C8-BFD8-78C5D57159D9}" type="datetimeFigureOut">
              <a:rPr lang="en-GB" smtClean="0"/>
              <a:t>16/03/2019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FB8641-E0DB-46ED-AE31-6B07FEE313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09582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43608" y="620688"/>
            <a:ext cx="7290170" cy="707886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000" b="1" dirty="0" smtClean="0">
                <a:solidFill>
                  <a:schemeClr val="bg1"/>
                </a:solidFill>
              </a:rPr>
              <a:t>WHY A NEIGHBOURHOOD PLAN?</a:t>
            </a:r>
            <a:endParaRPr lang="en-GB" sz="4000" b="1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15980" y="2209468"/>
            <a:ext cx="8468857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 smtClean="0"/>
              <a:t>Allows </a:t>
            </a:r>
            <a:r>
              <a:rPr lang="en-GB" sz="2400" b="1" dirty="0"/>
              <a:t>C</a:t>
            </a:r>
            <a:r>
              <a:rPr lang="en-GB" sz="2400" b="1" dirty="0" smtClean="0"/>
              <a:t>ommunities </a:t>
            </a:r>
            <a:r>
              <a:rPr lang="en-GB" sz="2400" b="1" dirty="0"/>
              <a:t>to play a </a:t>
            </a:r>
            <a:r>
              <a:rPr lang="en-GB" sz="2400" b="1" dirty="0" smtClean="0"/>
              <a:t>stronger </a:t>
            </a:r>
            <a:r>
              <a:rPr lang="en-GB" sz="2400" b="1" dirty="0"/>
              <a:t>role in shaping the </a:t>
            </a:r>
            <a:r>
              <a:rPr lang="en-GB" sz="2400" b="1" dirty="0" smtClean="0"/>
              <a:t>areas</a:t>
            </a:r>
          </a:p>
          <a:p>
            <a:r>
              <a:rPr lang="en-GB" sz="2400" b="1" dirty="0" smtClean="0"/>
              <a:t>in </a:t>
            </a:r>
            <a:r>
              <a:rPr lang="en-GB" sz="2400" b="1" dirty="0"/>
              <a:t>which they live and </a:t>
            </a:r>
            <a:r>
              <a:rPr lang="en-GB" sz="2400" b="1" dirty="0" smtClean="0"/>
              <a:t>work.</a:t>
            </a:r>
          </a:p>
          <a:p>
            <a:endParaRPr lang="en-GB" sz="2400" b="1" dirty="0"/>
          </a:p>
          <a:p>
            <a:r>
              <a:rPr lang="en-GB" sz="2400" b="1" dirty="0" smtClean="0"/>
              <a:t>Increases significantly the amount of money the Community gets</a:t>
            </a:r>
          </a:p>
          <a:p>
            <a:r>
              <a:rPr lang="en-GB" sz="2400" b="1" dirty="0" smtClean="0"/>
              <a:t>from any new developments</a:t>
            </a:r>
            <a:r>
              <a:rPr lang="en-GB" b="1" dirty="0" smtClean="0"/>
              <a:t>.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21773452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11560" y="620688"/>
            <a:ext cx="7779181" cy="2554545"/>
          </a:xfrm>
          <a:prstGeom prst="rect">
            <a:avLst/>
          </a:prstGeom>
          <a:solidFill>
            <a:srgbClr val="0070C0"/>
          </a:solidFill>
        </p:spPr>
        <p:txBody>
          <a:bodyPr wrap="none">
            <a:spAutoFit/>
          </a:bodyPr>
          <a:lstStyle/>
          <a:p>
            <a:pPr algn="ctr"/>
            <a:r>
              <a:rPr lang="en-GB" sz="4000" b="1" dirty="0" smtClean="0">
                <a:solidFill>
                  <a:schemeClr val="bg1"/>
                </a:solidFill>
              </a:rPr>
              <a:t>THIS </a:t>
            </a:r>
          </a:p>
          <a:p>
            <a:pPr algn="ctr"/>
            <a:r>
              <a:rPr lang="en-GB" sz="4000" b="1" dirty="0" smtClean="0">
                <a:solidFill>
                  <a:schemeClr val="bg1"/>
                </a:solidFill>
              </a:rPr>
              <a:t>‘INFORMAL CONSULTATION’ PHASE </a:t>
            </a:r>
          </a:p>
          <a:p>
            <a:pPr algn="ctr"/>
            <a:r>
              <a:rPr lang="en-GB" sz="4000" b="1" dirty="0" smtClean="0">
                <a:solidFill>
                  <a:schemeClr val="bg1"/>
                </a:solidFill>
              </a:rPr>
              <a:t>FINISHES ON </a:t>
            </a:r>
          </a:p>
          <a:p>
            <a:pPr algn="ctr"/>
            <a:r>
              <a:rPr lang="en-GB" sz="4000" b="1" dirty="0" smtClean="0">
                <a:solidFill>
                  <a:schemeClr val="bg1"/>
                </a:solidFill>
              </a:rPr>
              <a:t>Monday, 31</a:t>
            </a:r>
            <a:r>
              <a:rPr lang="en-GB" sz="4000" b="1" baseline="30000" dirty="0" smtClean="0">
                <a:solidFill>
                  <a:schemeClr val="bg1"/>
                </a:solidFill>
              </a:rPr>
              <a:t>st</a:t>
            </a:r>
            <a:r>
              <a:rPr lang="en-GB" sz="4000" b="1" dirty="0" smtClean="0">
                <a:solidFill>
                  <a:schemeClr val="bg1"/>
                </a:solidFill>
              </a:rPr>
              <a:t> March.</a:t>
            </a:r>
            <a:endParaRPr lang="en-GB" sz="4000" dirty="0"/>
          </a:p>
        </p:txBody>
      </p:sp>
      <p:sp>
        <p:nvSpPr>
          <p:cNvPr id="3" name="Rectangle 2"/>
          <p:cNvSpPr/>
          <p:nvPr/>
        </p:nvSpPr>
        <p:spPr>
          <a:xfrm>
            <a:off x="1259632" y="4555976"/>
            <a:ext cx="6803090" cy="9716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 b="1" dirty="0" smtClean="0">
              <a:solidFill>
                <a:schemeClr val="tx1"/>
              </a:solidFill>
            </a:endParaRPr>
          </a:p>
          <a:p>
            <a:pPr algn="ctr"/>
            <a:endParaRPr lang="en-GB" sz="2400" b="1" dirty="0" smtClean="0">
              <a:solidFill>
                <a:schemeClr val="tx1"/>
              </a:solidFill>
            </a:endParaRPr>
          </a:p>
          <a:p>
            <a:pPr algn="ctr"/>
            <a:endParaRPr lang="en-GB" sz="2400" b="1" dirty="0" smtClean="0">
              <a:solidFill>
                <a:schemeClr val="tx1"/>
              </a:solidFill>
            </a:endParaRPr>
          </a:p>
          <a:p>
            <a:pPr algn="ctr"/>
            <a:r>
              <a:rPr lang="en-GB" sz="2400" b="1" dirty="0" smtClean="0">
                <a:solidFill>
                  <a:schemeClr val="tx1"/>
                </a:solidFill>
              </a:rPr>
              <a:t>Please let us have any responses before 31/03</a:t>
            </a:r>
          </a:p>
          <a:p>
            <a:pPr algn="ctr"/>
            <a:endParaRPr lang="en-GB" sz="2400" b="1" dirty="0">
              <a:solidFill>
                <a:schemeClr val="tx1"/>
              </a:solidFill>
            </a:endParaRPr>
          </a:p>
          <a:p>
            <a:pPr algn="ctr"/>
            <a:endParaRPr lang="en-GB" sz="2400" b="1" dirty="0" smtClean="0">
              <a:solidFill>
                <a:schemeClr val="tx1"/>
              </a:solidFill>
            </a:endParaRPr>
          </a:p>
          <a:p>
            <a:pPr algn="ctr"/>
            <a:endParaRPr lang="en-GB" sz="2400" b="1" dirty="0">
              <a:solidFill>
                <a:schemeClr val="tx1"/>
              </a:solidFill>
            </a:endParaRPr>
          </a:p>
          <a:p>
            <a:pPr algn="ctr"/>
            <a:endParaRPr lang="en-GB" sz="2400" b="1" dirty="0" smtClean="0">
              <a:solidFill>
                <a:schemeClr val="tx1"/>
              </a:solidFill>
            </a:endParaRPr>
          </a:p>
          <a:p>
            <a:pPr algn="ctr"/>
            <a:r>
              <a:rPr lang="en-GB" b="1" i="1" dirty="0" smtClean="0">
                <a:solidFill>
                  <a:schemeClr val="tx1"/>
                </a:solidFill>
              </a:rPr>
              <a:t>Thank you for your participation in this exercise – the Neighbourhood Plan Steering Group</a:t>
            </a:r>
            <a:endParaRPr lang="en-GB" b="1" i="1" dirty="0"/>
          </a:p>
        </p:txBody>
      </p:sp>
    </p:spTree>
    <p:extLst>
      <p:ext uri="{BB962C8B-B14F-4D97-AF65-F5344CB8AC3E}">
        <p14:creationId xmlns:p14="http://schemas.microsoft.com/office/powerpoint/2010/main" val="2668596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88691" y="764704"/>
            <a:ext cx="7611186" cy="707886"/>
          </a:xfrm>
          <a:prstGeom prst="rect">
            <a:avLst/>
          </a:prstGeom>
          <a:solidFill>
            <a:srgbClr val="0070C0"/>
          </a:solidFill>
        </p:spPr>
        <p:txBody>
          <a:bodyPr wrap="none" rtlCol="0">
            <a:spAutoFit/>
          </a:bodyPr>
          <a:lstStyle/>
          <a:p>
            <a:r>
              <a:rPr lang="en-GB" sz="4000" b="1" dirty="0" smtClean="0">
                <a:solidFill>
                  <a:schemeClr val="bg1"/>
                </a:solidFill>
              </a:rPr>
              <a:t>MAIN THEMES IN THE DRAFT PLAN</a:t>
            </a:r>
            <a:endParaRPr lang="en-GB" sz="4000" b="1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21319" y="1988840"/>
            <a:ext cx="7671742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Future Development </a:t>
            </a:r>
            <a:endParaRPr lang="en-GB" sz="2400" dirty="0"/>
          </a:p>
          <a:p>
            <a:r>
              <a:rPr lang="en-GB" sz="2400" dirty="0" smtClean="0"/>
              <a:t>How much, Where, What sort, What should it look like?</a:t>
            </a:r>
          </a:p>
          <a:p>
            <a:endParaRPr lang="en-GB" sz="2400" dirty="0" smtClean="0"/>
          </a:p>
          <a:p>
            <a:r>
              <a:rPr lang="en-GB" sz="2400" b="1" dirty="0" smtClean="0"/>
              <a:t>Caring for the Natural Environment </a:t>
            </a:r>
            <a:endParaRPr lang="en-GB" sz="2400" dirty="0"/>
          </a:p>
          <a:p>
            <a:r>
              <a:rPr lang="en-GB" sz="2400" dirty="0" smtClean="0"/>
              <a:t>What Principles should we adopt; are there specific areas that we need to especially protect?</a:t>
            </a:r>
          </a:p>
          <a:p>
            <a:endParaRPr lang="en-GB" sz="2400" dirty="0"/>
          </a:p>
          <a:p>
            <a:r>
              <a:rPr lang="en-GB" sz="2400" b="1" dirty="0" smtClean="0"/>
              <a:t>Community Facilities </a:t>
            </a:r>
            <a:endParaRPr lang="en-GB" sz="2400" dirty="0"/>
          </a:p>
          <a:p>
            <a:r>
              <a:rPr lang="en-GB" sz="2400" dirty="0" smtClean="0"/>
              <a:t>How should these develop?</a:t>
            </a:r>
          </a:p>
          <a:p>
            <a:endParaRPr lang="en-GB" sz="2400" dirty="0"/>
          </a:p>
          <a:p>
            <a:r>
              <a:rPr lang="en-GB" sz="2400" b="1" dirty="0" smtClean="0"/>
              <a:t>Supporting Infrastructure </a:t>
            </a:r>
            <a:endParaRPr lang="en-GB" sz="2400" dirty="0" smtClean="0"/>
          </a:p>
          <a:p>
            <a:r>
              <a:rPr lang="en-GB" sz="2400" dirty="0" smtClean="0"/>
              <a:t>How does this need to develop?</a:t>
            </a:r>
            <a:endParaRPr lang="en-GB" sz="2400" dirty="0"/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4127583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4400" y="2105650"/>
            <a:ext cx="8712968" cy="1323439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000" b="1" dirty="0" smtClean="0">
                <a:solidFill>
                  <a:schemeClr val="bg1"/>
                </a:solidFill>
              </a:rPr>
              <a:t>SOME EARLIER IDEAS </a:t>
            </a:r>
          </a:p>
          <a:p>
            <a:pPr algn="ctr"/>
            <a:r>
              <a:rPr lang="en-GB" sz="4000" b="1" dirty="0" smtClean="0">
                <a:solidFill>
                  <a:schemeClr val="bg1"/>
                </a:solidFill>
              </a:rPr>
              <a:t>FROM THE PRIMARY SCHOOL</a:t>
            </a:r>
            <a:endParaRPr lang="en-GB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65651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75656" y="842809"/>
            <a:ext cx="6048387" cy="707886"/>
          </a:xfrm>
          <a:prstGeom prst="rect">
            <a:avLst/>
          </a:prstGeom>
          <a:solidFill>
            <a:srgbClr val="0070C0"/>
          </a:solidFill>
        </p:spPr>
        <p:txBody>
          <a:bodyPr wrap="none">
            <a:spAutoFit/>
          </a:bodyPr>
          <a:lstStyle/>
          <a:p>
            <a:r>
              <a:rPr lang="en-GB" sz="4000" b="1" dirty="0" smtClean="0">
                <a:solidFill>
                  <a:schemeClr val="bg1"/>
                </a:solidFill>
              </a:rPr>
              <a:t>HOW MANY NEW HOUSES?</a:t>
            </a:r>
            <a:endParaRPr lang="en-GB" sz="4000" b="1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11561" y="1988840"/>
            <a:ext cx="8136904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Looking ahead 15 years, how fast should the village develop?  </a:t>
            </a:r>
          </a:p>
          <a:p>
            <a:r>
              <a:rPr lang="en-GB" sz="2400" b="1" dirty="0" smtClean="0"/>
              <a:t>In 15 years how many new houses should we have?</a:t>
            </a:r>
          </a:p>
          <a:p>
            <a:endParaRPr lang="en-GB" sz="2400" b="1" dirty="0" smtClean="0"/>
          </a:p>
          <a:p>
            <a:endParaRPr lang="en-GB" dirty="0" smtClean="0"/>
          </a:p>
          <a:p>
            <a:r>
              <a:rPr lang="en-GB" sz="2400" b="1" dirty="0" smtClean="0"/>
              <a:t>       </a:t>
            </a:r>
            <a:r>
              <a:rPr lang="en-GB" sz="2000" b="1" dirty="0" smtClean="0"/>
              <a:t>Extra Houses          % Increase in 15yrs	      New </a:t>
            </a:r>
            <a:r>
              <a:rPr lang="en-GB" sz="2000" b="1" dirty="0"/>
              <a:t>houses /year 	</a:t>
            </a:r>
            <a:r>
              <a:rPr lang="en-GB" sz="2000" b="1" dirty="0" smtClean="0">
                <a:solidFill>
                  <a:schemeClr val="bg1"/>
                </a:solidFill>
              </a:rPr>
              <a:t>.</a:t>
            </a:r>
          </a:p>
          <a:p>
            <a:r>
              <a:rPr lang="en-GB" sz="2000" b="1" dirty="0" smtClean="0"/>
              <a:t> 	0		  0%			0			15		  3%			1</a:t>
            </a:r>
          </a:p>
          <a:p>
            <a:r>
              <a:rPr lang="en-GB" sz="2000" b="1" dirty="0"/>
              <a:t>	</a:t>
            </a:r>
            <a:r>
              <a:rPr lang="en-GB" sz="2000" b="1" dirty="0" smtClean="0"/>
              <a:t>15-30		  3-6%			1-2</a:t>
            </a:r>
          </a:p>
          <a:p>
            <a:r>
              <a:rPr lang="en-GB" sz="2000" b="1" dirty="0"/>
              <a:t>	</a:t>
            </a:r>
            <a:r>
              <a:rPr lang="en-GB" sz="2000" b="1" dirty="0" smtClean="0"/>
              <a:t>30-60		  6-12%			2-4</a:t>
            </a:r>
          </a:p>
          <a:p>
            <a:r>
              <a:rPr lang="en-GB" sz="2000" b="1" dirty="0"/>
              <a:t>	</a:t>
            </a:r>
            <a:r>
              <a:rPr lang="en-GB" sz="2000" b="1" dirty="0" smtClean="0"/>
              <a:t>60-120		  12-24%			4-8</a:t>
            </a:r>
          </a:p>
          <a:p>
            <a:r>
              <a:rPr lang="en-GB" sz="2000" b="1" dirty="0"/>
              <a:t>	</a:t>
            </a:r>
            <a:r>
              <a:rPr lang="en-GB" sz="2000" b="1" dirty="0" smtClean="0"/>
              <a:t>120-240		  24-48%			8-16</a:t>
            </a:r>
          </a:p>
          <a:p>
            <a:r>
              <a:rPr lang="en-GB" sz="2000" b="1" dirty="0"/>
              <a:t>	</a:t>
            </a:r>
            <a:r>
              <a:rPr lang="en-GB" sz="2000" b="1" dirty="0" smtClean="0"/>
              <a:t>240-480		  48-96%			16-32</a:t>
            </a:r>
          </a:p>
          <a:p>
            <a:r>
              <a:rPr lang="en-GB" sz="2000" b="1" dirty="0"/>
              <a:t>	</a:t>
            </a:r>
            <a:r>
              <a:rPr lang="en-GB" sz="2000" b="1" dirty="0" smtClean="0"/>
              <a:t>480+		  96+%			32+</a:t>
            </a:r>
            <a:r>
              <a:rPr lang="en-GB" sz="2400" b="1" dirty="0" smtClean="0"/>
              <a:t>	</a:t>
            </a:r>
          </a:p>
          <a:p>
            <a:endParaRPr lang="en-GB" sz="2400" b="1" dirty="0"/>
          </a:p>
          <a:p>
            <a:endParaRPr lang="en-GB" sz="2400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755574" y="3429000"/>
            <a:ext cx="7416825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755573" y="4077072"/>
            <a:ext cx="74168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755573" y="4365104"/>
            <a:ext cx="741682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755574" y="4653136"/>
            <a:ext cx="74168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791574" y="4997152"/>
            <a:ext cx="734482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755573" y="5301208"/>
            <a:ext cx="741682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755574" y="5589240"/>
            <a:ext cx="74168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755574" y="5949280"/>
            <a:ext cx="74168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71548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2278827" y="1988840"/>
            <a:ext cx="5078660" cy="3609940"/>
            <a:chOff x="1703160" y="1988840"/>
            <a:chExt cx="5078660" cy="3609940"/>
          </a:xfrm>
        </p:grpSpPr>
        <p:sp>
          <p:nvSpPr>
            <p:cNvPr id="2" name="Rectangle 1"/>
            <p:cNvSpPr/>
            <p:nvPr/>
          </p:nvSpPr>
          <p:spPr>
            <a:xfrm>
              <a:off x="1712278" y="1988840"/>
              <a:ext cx="2448272" cy="172819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" name="Rectangle 2"/>
            <p:cNvSpPr/>
            <p:nvPr/>
          </p:nvSpPr>
          <p:spPr>
            <a:xfrm>
              <a:off x="4333548" y="3870588"/>
              <a:ext cx="2448272" cy="172819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" name="Rectangle 3"/>
            <p:cNvSpPr/>
            <p:nvPr/>
          </p:nvSpPr>
          <p:spPr>
            <a:xfrm>
              <a:off x="1703160" y="3869432"/>
              <a:ext cx="2448272" cy="172819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" name="Rectangle 4"/>
            <p:cNvSpPr/>
            <p:nvPr/>
          </p:nvSpPr>
          <p:spPr>
            <a:xfrm>
              <a:off x="4312950" y="1988840"/>
              <a:ext cx="2448272" cy="172819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3128839" y="1268760"/>
            <a:ext cx="33786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AERIAL PHOTO OF THE VILLAGE</a:t>
            </a:r>
            <a:r>
              <a:rPr lang="en-GB" dirty="0" smtClean="0"/>
              <a:t>		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28513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80336" y="569822"/>
            <a:ext cx="7243393" cy="707886"/>
          </a:xfrm>
          <a:prstGeom prst="rect">
            <a:avLst/>
          </a:prstGeom>
          <a:solidFill>
            <a:srgbClr val="0070C0"/>
          </a:solidFill>
        </p:spPr>
        <p:txBody>
          <a:bodyPr wrap="none">
            <a:spAutoFit/>
          </a:bodyPr>
          <a:lstStyle/>
          <a:p>
            <a:r>
              <a:rPr lang="en-GB" sz="4000" b="1" dirty="0" smtClean="0">
                <a:solidFill>
                  <a:schemeClr val="bg1"/>
                </a:solidFill>
              </a:rPr>
              <a:t>MANAGING NEW DEVELOPMENT</a:t>
            </a:r>
            <a:endParaRPr lang="en-GB" sz="4000" b="1" dirty="0">
              <a:solidFill>
                <a:schemeClr val="bg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043608" y="1628800"/>
            <a:ext cx="7056784" cy="29523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GB" sz="2400" b="1" dirty="0" smtClean="0">
                <a:solidFill>
                  <a:schemeClr val="tx1"/>
                </a:solidFill>
              </a:rPr>
              <a:t>Just suppose…  that we have to use a Green Field site to provide the number of houses that are required by our Plan.  What criteria should we have in the Plan to help to determine: </a:t>
            </a:r>
          </a:p>
          <a:p>
            <a:pPr algn="just"/>
            <a:endParaRPr lang="en-GB" sz="2400" b="1" dirty="0" smtClean="0">
              <a:solidFill>
                <a:schemeClr val="tx1"/>
              </a:solidFill>
            </a:endParaRPr>
          </a:p>
          <a:p>
            <a:pPr marL="342900" indent="-342900" algn="just">
              <a:buAutoNum type="arabicPeriod"/>
            </a:pPr>
            <a:r>
              <a:rPr lang="en-GB" sz="2400" b="1" dirty="0" smtClean="0">
                <a:solidFill>
                  <a:schemeClr val="tx1"/>
                </a:solidFill>
              </a:rPr>
              <a:t>What site is agreed.</a:t>
            </a:r>
          </a:p>
          <a:p>
            <a:pPr marL="342900" indent="-342900" algn="just">
              <a:buAutoNum type="arabicPeriod"/>
            </a:pPr>
            <a:r>
              <a:rPr lang="en-GB" sz="2400" b="1" dirty="0" smtClean="0">
                <a:solidFill>
                  <a:schemeClr val="tx1"/>
                </a:solidFill>
              </a:rPr>
              <a:t>How should the new site be developed.</a:t>
            </a:r>
            <a:endParaRPr lang="en-GB" sz="2400" b="1" dirty="0">
              <a:solidFill>
                <a:schemeClr val="tx1"/>
              </a:solidFill>
            </a:endParaRPr>
          </a:p>
          <a:p>
            <a:pPr algn="just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98522" y="5720482"/>
            <a:ext cx="8333563" cy="646331"/>
          </a:xfrm>
          <a:prstGeom prst="rect">
            <a:avLst/>
          </a:prstGeom>
          <a:solidFill>
            <a:schemeClr val="accent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GB" b="1" i="1" dirty="0" smtClean="0">
                <a:solidFill>
                  <a:schemeClr val="bg1"/>
                </a:solidFill>
              </a:rPr>
              <a:t>[These examples are intended to be completely hypothetical and should </a:t>
            </a:r>
            <a:r>
              <a:rPr lang="en-GB" b="1" i="1" u="sng" dirty="0" smtClean="0">
                <a:solidFill>
                  <a:schemeClr val="bg1"/>
                </a:solidFill>
              </a:rPr>
              <a:t>NOT</a:t>
            </a:r>
            <a:r>
              <a:rPr lang="en-GB" b="1" i="1" dirty="0" smtClean="0">
                <a:solidFill>
                  <a:schemeClr val="bg1"/>
                </a:solidFill>
              </a:rPr>
              <a:t> be seen </a:t>
            </a:r>
          </a:p>
          <a:p>
            <a:pPr algn="ctr"/>
            <a:r>
              <a:rPr lang="en-GB" b="1" i="1" dirty="0" smtClean="0">
                <a:solidFill>
                  <a:schemeClr val="bg1"/>
                </a:solidFill>
              </a:rPr>
              <a:t>in any way as proposals or other suggestions.]</a:t>
            </a:r>
            <a:endParaRPr lang="en-GB" b="1" i="1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69846" y="4725144"/>
            <a:ext cx="6604308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b="1" dirty="0"/>
              <a:t>Some examples of possible sites are shown below </a:t>
            </a:r>
          </a:p>
          <a:p>
            <a:pPr algn="ctr"/>
            <a:r>
              <a:rPr lang="en-GB" sz="2400" b="1" dirty="0"/>
              <a:t>to add some reality to the above question.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70108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13750" y="569822"/>
            <a:ext cx="3887411" cy="707886"/>
          </a:xfrm>
          <a:prstGeom prst="rect">
            <a:avLst/>
          </a:prstGeom>
          <a:solidFill>
            <a:srgbClr val="0070C0"/>
          </a:solidFill>
        </p:spPr>
        <p:txBody>
          <a:bodyPr wrap="none">
            <a:spAutoFit/>
          </a:bodyPr>
          <a:lstStyle/>
          <a:p>
            <a:r>
              <a:rPr lang="en-GB" sz="4000" b="1" dirty="0" smtClean="0">
                <a:solidFill>
                  <a:schemeClr val="bg1"/>
                </a:solidFill>
              </a:rPr>
              <a:t>SELECTING A SITE</a:t>
            </a:r>
            <a:endParaRPr lang="en-GB" sz="4000" b="1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03648" y="1688554"/>
            <a:ext cx="65444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 smtClean="0"/>
              <a:t>The criteria listed below are included the Plan.  </a:t>
            </a:r>
          </a:p>
          <a:p>
            <a:r>
              <a:rPr lang="en-GB" sz="2400" b="1" dirty="0" smtClean="0"/>
              <a:t>Do you agree?  Should other criteria be included? </a:t>
            </a:r>
            <a:endParaRPr lang="en-GB" sz="2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1187624" y="3212976"/>
            <a:ext cx="6984776" cy="1938992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 sz="2400" b="1" dirty="0" smtClean="0"/>
              <a:t>There should be no building on any area designated as AONB, SSSI or RAMSAR.</a:t>
            </a:r>
          </a:p>
          <a:p>
            <a:pPr marL="342900" indent="-342900">
              <a:buAutoNum type="arabicPeriod"/>
            </a:pPr>
            <a:endParaRPr lang="en-GB" sz="2400" b="1" dirty="0" smtClean="0"/>
          </a:p>
          <a:p>
            <a:pPr marL="342900" indent="-342900">
              <a:buFontTx/>
              <a:buAutoNum type="arabicPeriod"/>
            </a:pPr>
            <a:r>
              <a:rPr lang="en-GB" sz="2400" b="1" dirty="0"/>
              <a:t>Building should not impact designated significant </a:t>
            </a:r>
            <a:r>
              <a:rPr lang="en-GB" sz="2400" b="1" dirty="0" smtClean="0"/>
              <a:t>views.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948816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703261" y="327363"/>
            <a:ext cx="4022063" cy="707886"/>
          </a:xfrm>
          <a:prstGeom prst="rect">
            <a:avLst/>
          </a:prstGeom>
          <a:solidFill>
            <a:schemeClr val="accent1"/>
          </a:solidFill>
        </p:spPr>
        <p:txBody>
          <a:bodyPr wrap="none">
            <a:spAutoFit/>
          </a:bodyPr>
          <a:lstStyle/>
          <a:p>
            <a:r>
              <a:rPr lang="en-GB" sz="4000" b="1" dirty="0" smtClean="0">
                <a:solidFill>
                  <a:schemeClr val="bg1"/>
                </a:solidFill>
              </a:rPr>
              <a:t>DESIGNING A SITE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401924" y="1268760"/>
            <a:ext cx="662473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/>
              <a:t>The criteria listed below are included the Plan.  </a:t>
            </a:r>
          </a:p>
          <a:p>
            <a:r>
              <a:rPr lang="en-GB" sz="2400" b="1" dirty="0"/>
              <a:t>Do you agree?  Should other </a:t>
            </a:r>
            <a:r>
              <a:rPr lang="en-GB" sz="2400" b="1" dirty="0" smtClean="0"/>
              <a:t>criteria </a:t>
            </a:r>
            <a:r>
              <a:rPr lang="en-GB" sz="2400" b="1" dirty="0"/>
              <a:t>be included? </a:t>
            </a:r>
          </a:p>
        </p:txBody>
      </p:sp>
      <p:sp>
        <p:nvSpPr>
          <p:cNvPr id="5" name="Rectangle 4"/>
          <p:cNvSpPr/>
          <p:nvPr/>
        </p:nvSpPr>
        <p:spPr>
          <a:xfrm>
            <a:off x="429816" y="2276872"/>
            <a:ext cx="8568952" cy="4401205"/>
          </a:xfrm>
          <a:prstGeom prst="rect">
            <a:avLst/>
          </a:prstGeom>
          <a:ln w="19050"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en-GB" sz="2000" b="1" dirty="0" smtClean="0"/>
              <a:t>Buildings will be in keeping with local distinctiveness.</a:t>
            </a:r>
          </a:p>
          <a:p>
            <a:pPr marL="342900" indent="-342900">
              <a:buAutoNum type="arabicPeriod"/>
            </a:pPr>
            <a:r>
              <a:rPr lang="en-GB" sz="2000" b="1" dirty="0" smtClean="0"/>
              <a:t>Building will be well-designed, making a positive contribution to the landscape.</a:t>
            </a:r>
          </a:p>
          <a:p>
            <a:pPr marL="342900" indent="-342900">
              <a:buAutoNum type="arabicPeriod"/>
            </a:pPr>
            <a:r>
              <a:rPr lang="en-GB" sz="2000" b="1" dirty="0" smtClean="0"/>
              <a:t>Buildings will minimise intrusion into visually exposed landscapes.</a:t>
            </a:r>
          </a:p>
          <a:p>
            <a:pPr marL="342900" indent="-342900">
              <a:buAutoNum type="arabicPeriod"/>
            </a:pPr>
            <a:r>
              <a:rPr lang="en-GB" sz="2000" b="1" dirty="0" smtClean="0"/>
              <a:t>Building should be in small groups (or singly) that relate sympathetically with their surroundings.</a:t>
            </a:r>
          </a:p>
          <a:p>
            <a:pPr marL="342900" indent="-342900">
              <a:buAutoNum type="arabicPeriod"/>
            </a:pPr>
            <a:r>
              <a:rPr lang="en-GB" sz="2000" b="1" dirty="0" smtClean="0"/>
              <a:t>The site layout will make positive use of landform, trees</a:t>
            </a:r>
            <a:r>
              <a:rPr lang="en-GB" sz="2000" b="1" dirty="0"/>
              <a:t> </a:t>
            </a:r>
            <a:r>
              <a:rPr lang="en-GB" sz="2000" b="1" dirty="0" smtClean="0"/>
              <a:t>and hedges.</a:t>
            </a:r>
          </a:p>
          <a:p>
            <a:pPr marL="342900" indent="-342900">
              <a:buFontTx/>
              <a:buAutoNum type="arabicPeriod"/>
            </a:pPr>
            <a:r>
              <a:rPr lang="en-GB" sz="2000" b="1" dirty="0"/>
              <a:t>Buildings should be constructed so as to minimise the need for carbon emissions</a:t>
            </a:r>
            <a:r>
              <a:rPr lang="en-GB" sz="2000" b="1" dirty="0" smtClean="0"/>
              <a:t>.</a:t>
            </a:r>
          </a:p>
          <a:p>
            <a:pPr marL="342900" indent="-342900">
              <a:buFontTx/>
              <a:buAutoNum type="arabicPeriod"/>
            </a:pPr>
            <a:r>
              <a:rPr lang="en-GB" sz="2000" b="1" dirty="0"/>
              <a:t>Buildings will generally be 2-storeys in height, and with pitched roofs.</a:t>
            </a:r>
          </a:p>
          <a:p>
            <a:pPr marL="342900" indent="-342900">
              <a:buAutoNum type="arabicPeriod"/>
            </a:pPr>
            <a:r>
              <a:rPr lang="en-GB" sz="2000" b="1" dirty="0" smtClean="0"/>
              <a:t>Wildlife habitats must be preserved, and if possible enhanced.</a:t>
            </a:r>
          </a:p>
          <a:p>
            <a:pPr marL="342900" indent="-342900">
              <a:buAutoNum type="arabicPeriod"/>
            </a:pPr>
            <a:r>
              <a:rPr lang="en-GB" sz="2000" b="1" dirty="0" smtClean="0"/>
              <a:t>Sufficient garden and open green space needs to be provided.</a:t>
            </a:r>
          </a:p>
          <a:p>
            <a:pPr marL="342900" indent="-342900">
              <a:buAutoNum type="arabicPeriod"/>
            </a:pPr>
            <a:r>
              <a:rPr lang="en-GB" sz="2000" b="1" dirty="0" smtClean="0"/>
              <a:t>The number of dwellings included will not have a severe impact the road safety.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25379162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03847" y="398225"/>
            <a:ext cx="2678747" cy="707886"/>
          </a:xfrm>
          <a:prstGeom prst="rect">
            <a:avLst/>
          </a:prstGeom>
          <a:solidFill>
            <a:srgbClr val="0070C0"/>
          </a:solidFill>
        </p:spPr>
        <p:txBody>
          <a:bodyPr wrap="none">
            <a:spAutoFit/>
          </a:bodyPr>
          <a:lstStyle/>
          <a:p>
            <a:r>
              <a:rPr lang="en-GB" sz="4000" b="1" dirty="0" smtClean="0">
                <a:solidFill>
                  <a:schemeClr val="bg1"/>
                </a:solidFill>
              </a:rPr>
              <a:t>NEXT STEPS</a:t>
            </a:r>
            <a:endParaRPr lang="en-GB" sz="4000" b="1" dirty="0">
              <a:solidFill>
                <a:schemeClr val="bg1"/>
              </a:solidFill>
            </a:endParaRPr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4036948209"/>
              </p:ext>
            </p:extLst>
          </p:nvPr>
        </p:nvGraphicFramePr>
        <p:xfrm>
          <a:off x="1914320" y="1268760"/>
          <a:ext cx="5257800" cy="42957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39262" y="5574630"/>
            <a:ext cx="885357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 smtClean="0"/>
              <a:t>Our target is to get to a Referendum by end-2019, but we are very</a:t>
            </a:r>
          </a:p>
          <a:p>
            <a:r>
              <a:rPr lang="en-GB" sz="2400" b="1" dirty="0" smtClean="0"/>
              <a:t> dependent on the speed of progress by others (BDC  in particular).</a:t>
            </a:r>
            <a:endParaRPr lang="en-GB" sz="2400" b="1" dirty="0"/>
          </a:p>
        </p:txBody>
      </p:sp>
    </p:spTree>
    <p:extLst>
      <p:ext uri="{BB962C8B-B14F-4D97-AF65-F5344CB8AC3E}">
        <p14:creationId xmlns:p14="http://schemas.microsoft.com/office/powerpoint/2010/main" val="4796344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</TotalTime>
  <Words>538</Words>
  <Application>Microsoft Office PowerPoint</Application>
  <PresentationFormat>On-screen Show (4:3)</PresentationFormat>
  <Paragraphs>91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JohnDeacon</dc:creator>
  <cp:lastModifiedBy>JohnDeacon</cp:lastModifiedBy>
  <cp:revision>18</cp:revision>
  <cp:lastPrinted>2019-03-16T21:36:08Z</cp:lastPrinted>
  <dcterms:created xsi:type="dcterms:W3CDTF">2019-03-12T22:13:18Z</dcterms:created>
  <dcterms:modified xsi:type="dcterms:W3CDTF">2019-03-16T21:36:16Z</dcterms:modified>
</cp:coreProperties>
</file>